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4" r:id="rId5"/>
  </p:sldMasterIdLst>
  <p:notesMasterIdLst>
    <p:notesMasterId r:id="rId16"/>
  </p:notesMasterIdLst>
  <p:sldIdLst>
    <p:sldId id="2147482424" r:id="rId6"/>
    <p:sldId id="2147482442" r:id="rId7"/>
    <p:sldId id="2147482426" r:id="rId8"/>
    <p:sldId id="2147482428" r:id="rId9"/>
    <p:sldId id="2147482437" r:id="rId10"/>
    <p:sldId id="2147482439" r:id="rId11"/>
    <p:sldId id="2147482438" r:id="rId12"/>
    <p:sldId id="2147482440" r:id="rId13"/>
    <p:sldId id="2147482436" r:id="rId14"/>
    <p:sldId id="21474824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7A692F-5129-4043-BCCA-BC5058086E43}">
          <p14:sldIdLst>
            <p14:sldId id="2147482424"/>
          </p14:sldIdLst>
        </p14:section>
        <p14:section name="DIP Change Roadmap" id="{DFFC1948-11B6-4120-A88F-3943E6331294}">
          <p14:sldIdLst>
            <p14:sldId id="2147482442"/>
            <p14:sldId id="2147482426"/>
            <p14:sldId id="2147482428"/>
            <p14:sldId id="2147482437"/>
            <p14:sldId id="2147482439"/>
            <p14:sldId id="2147482438"/>
            <p14:sldId id="2147482440"/>
            <p14:sldId id="2147482436"/>
            <p14:sldId id="2147482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3839-F8F6-4F82-A29D-A8352262532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E9BE5-55FA-4868-BC58-40BADA1AD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560B5-BA83-2DF1-76E6-04F3C1797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724173-01F1-3E1B-4FA2-5B4F72F70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7A21D-45BA-5D2B-7981-C124788B8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9646B-38BE-AF1F-184A-D22FDDB5E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E9BE5-55FA-4868-BC58-40BADA1ADA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3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8C3CD-3676-30C3-87B9-3CBCAC990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A7B38-7161-B68F-D48E-48ED49868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049F8-6540-D7BB-89A3-08C2D1DDD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36D21-6080-73F6-05E6-1801A2876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E9BE5-55FA-4868-BC58-40BADA1ADA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1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6406-AC1A-CC8B-ED25-3982DD501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370FB-6AD8-0653-D382-D6DECBAAB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8DC3B8-F923-1B32-FC39-487B33D1A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63E78-9534-8FFC-26E4-B6FA8EF81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E9BE5-55FA-4868-BC58-40BADA1ADA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4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782E8-7741-01E1-4F54-808AF939E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111B99-80BF-939B-AB63-812C0ACFA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960D5-1468-B317-00B9-64867959E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F39E-71B5-D05A-D952-DC1B47590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E9BE5-55FA-4868-BC58-40BADA1ADA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0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48275-2C98-AB70-892B-3EC4AAE81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EC282-E6AC-F20E-975F-6B9FBF7EF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F0B124-38CD-71A1-D65D-C4C5E5677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50839-82E7-0520-0871-2965FEDDF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E9BE5-55FA-4868-BC58-40BADA1ADA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5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0743B-F0D2-AD18-0C16-6DFC65086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B2415E-2390-FF72-873A-5BF59D281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7B732-D425-E995-14C1-2D1C45980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57043-F422-B219-5C8C-D750FA726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E9BE5-55FA-4868-BC58-40BADA1ADA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8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52F87-25C6-360E-057C-3FEACFA08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DACD5-07B3-BD05-A2A5-AA22846F8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500B4-85C5-742C-C7DE-D63DC41CA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C3783-C0C9-46F8-8572-EAC5C7D46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E9BE5-55FA-4868-BC58-40BADA1ADA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59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31395-97CF-CF14-F5C1-209A619A8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0BE4B-FD66-B6CA-257D-625785D6C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ACD806-093B-D2FC-08F4-3E52B6B3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64C48-AC6D-96C1-44E6-8A0685083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E9BE5-55FA-4868-BC58-40BADA1ADA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4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A2D2A-9A21-7E41-66D8-AD14AFE9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1614B9-73F7-0CA4-D526-E3163F16E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8FFB01-D7C8-C887-8922-162C5BC86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45665-D70C-8CD9-3C50-888CFB592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E9BE5-55FA-4868-BC58-40BADA1ADA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7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96" y="2565239"/>
            <a:ext cx="3723879" cy="11236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86F4-417B-64E8-5487-6E83795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94" y="350871"/>
            <a:ext cx="3723879" cy="248399"/>
          </a:xfrm>
        </p:spPr>
        <p:txBody>
          <a:bodyPr anchor="t"/>
          <a:lstStyle>
            <a:lvl1pPr algn="l">
              <a:defRPr sz="1400"/>
            </a:lvl1pPr>
          </a:lstStyle>
          <a:p>
            <a:fld id="{F6189514-37DB-0843-8674-6205E2FD421A}" type="datetime3">
              <a:rPr lang="en-GB" smtClean="0"/>
              <a:pPr/>
              <a:t>25 June, 2026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3688841"/>
            <a:ext cx="3724275" cy="611746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328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EF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78862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44395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FCE8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6122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A3E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67711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33244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66CC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3672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DD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78862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44395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1C4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21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179222"/>
            <a:ext cx="3723879" cy="1691680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6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00721"/>
            <a:ext cx="2439592" cy="7858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300">
                <a:solidFill>
                  <a:srgbClr val="D3CCC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48653"/>
            <a:ext cx="3724275" cy="61174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8325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F1D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179223"/>
            <a:ext cx="3723879" cy="1691680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6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00722"/>
            <a:ext cx="2439592" cy="7858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300">
                <a:solidFill>
                  <a:srgbClr val="BD27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48653"/>
            <a:ext cx="3724275" cy="61174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500"/>
            </a:lvl1pPr>
            <a:lvl2pPr marL="0">
              <a:spcBef>
                <a:spcPts val="200"/>
              </a:spcBef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990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CF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179222"/>
            <a:ext cx="3723879" cy="1691680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6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00721"/>
            <a:ext cx="2439592" cy="7858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300">
                <a:solidFill>
                  <a:srgbClr val="A0C4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48653"/>
            <a:ext cx="3724275" cy="61174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809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FFC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179222"/>
            <a:ext cx="3723879" cy="1691680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6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00721"/>
            <a:ext cx="2439592" cy="7858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300">
                <a:solidFill>
                  <a:srgbClr val="FF33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48653"/>
            <a:ext cx="3724275" cy="61174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901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168072"/>
            <a:ext cx="3723879" cy="1691680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6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189571"/>
            <a:ext cx="2439592" cy="7858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300">
                <a:solidFill>
                  <a:srgbClr val="66CC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48653"/>
            <a:ext cx="3724275" cy="61174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17442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rgbClr val="E2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65909"/>
            <a:ext cx="3724275" cy="594489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16D572-7082-0552-DFFB-DBE4729A1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9454" y="0"/>
            <a:ext cx="6092117" cy="6857519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C1FD51F-95A1-3ABD-9EB0-AAEB55C29E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000" y="329232"/>
            <a:ext cx="5008563" cy="3286709"/>
          </a:xfrm>
        </p:spPr>
        <p:txBody>
          <a:bodyPr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700">
                <a:solidFill>
                  <a:srgbClr val="A0C4EA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232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CF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856" y="-14986"/>
            <a:ext cx="12191144" cy="2285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D3A18F6-B4A8-CD9D-007C-DF0E8E79ADE2}"/>
              </a:ext>
            </a:extLst>
          </p:cNvPr>
          <p:cNvSpPr txBox="1"/>
          <p:nvPr userDrawn="1"/>
        </p:nvSpPr>
        <p:spPr>
          <a:xfrm>
            <a:off x="341952" y="2255866"/>
            <a:ext cx="6081710" cy="1566994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0127" spc="36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sz="10127" spc="1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127" spc="33">
                <a:solidFill>
                  <a:srgbClr val="231F20"/>
                </a:solidFill>
                <a:latin typeface="Arial"/>
                <a:cs typeface="Arial"/>
              </a:rPr>
              <a:t>you</a:t>
            </a:r>
            <a:endParaRPr sz="10127">
              <a:latin typeface="Arial"/>
              <a:cs typeface="Arial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71CA0D4C-EE70-8A04-9F71-6DEA707BBECC}"/>
              </a:ext>
            </a:extLst>
          </p:cNvPr>
          <p:cNvSpPr txBox="1"/>
          <p:nvPr userDrawn="1"/>
        </p:nvSpPr>
        <p:spPr>
          <a:xfrm>
            <a:off x="373700" y="311103"/>
            <a:ext cx="2447288" cy="285941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0">
              <a:spcBef>
                <a:spcPts val="0"/>
              </a:spcBef>
            </a:pPr>
            <a:r>
              <a:rPr sz="1800" spc="0" baseline="0">
                <a:solidFill>
                  <a:srgbClr val="231F20"/>
                </a:solidFill>
                <a:latin typeface="Arial"/>
                <a:cs typeface="Arial"/>
              </a:rPr>
              <a:t>elexon.co.uk</a:t>
            </a:r>
            <a:endParaRPr sz="1800" spc="0" baseline="0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B14158-515C-3FF8-D6FA-4055227FE0B0}"/>
              </a:ext>
            </a:extLst>
          </p:cNvPr>
          <p:cNvSpPr/>
          <p:nvPr userDrawn="1"/>
        </p:nvSpPr>
        <p:spPr>
          <a:xfrm>
            <a:off x="0" y="2285840"/>
            <a:ext cx="12191144" cy="3676220"/>
          </a:xfrm>
          <a:prstGeom prst="rect">
            <a:avLst/>
          </a:prstGeom>
          <a:solidFill>
            <a:srgbClr val="E2E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" y="2408266"/>
            <a:ext cx="11439525" cy="156699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100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17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96" y="2565239"/>
            <a:ext cx="3723879" cy="11236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86F4-417B-64E8-5487-6E83795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94" y="350871"/>
            <a:ext cx="3723879" cy="248399"/>
          </a:xfrm>
        </p:spPr>
        <p:txBody>
          <a:bodyPr anchor="t"/>
          <a:lstStyle>
            <a:lvl1pPr algn="l">
              <a:defRPr sz="1400"/>
            </a:lvl1pPr>
          </a:lstStyle>
          <a:p>
            <a:fld id="{D0400BEA-C189-7A49-A351-B12017080ADD}" type="datetime3">
              <a:rPr lang="en-GB" smtClean="0"/>
              <a:pPr/>
              <a:t>25 June, 2026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3688841"/>
            <a:ext cx="3724275" cy="611746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8217ACB-2DF9-6190-82B9-573346E2821A}"/>
              </a:ext>
            </a:extLst>
          </p:cNvPr>
          <p:cNvSpPr txBox="1"/>
          <p:nvPr userDrawn="1"/>
        </p:nvSpPr>
        <p:spPr>
          <a:xfrm>
            <a:off x="11017104" y="6316455"/>
            <a:ext cx="80786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r>
              <a:rPr sz="1182">
                <a:solidFill>
                  <a:srgbClr val="00008C"/>
                </a:solidFill>
                <a:latin typeface="Arial"/>
                <a:cs typeface="Arial"/>
              </a:rPr>
              <a:t>Confidential</a:t>
            </a:r>
            <a:endParaRPr sz="118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409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72007840-2E14-E83E-2723-65854679F5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3807" y="1638353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5198F1-FB24-3DDB-679C-D337FA814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76911" y="403080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200" b="1"/>
            </a:lvl1pPr>
            <a:lvl2pPr marL="0">
              <a:lnSpc>
                <a:spcPct val="100000"/>
              </a:lnSpc>
              <a:spcBef>
                <a:spcPts val="0"/>
              </a:spcBef>
              <a:defRPr sz="1200"/>
            </a:lvl2pPr>
            <a:lvl3pPr marL="0">
              <a:lnSpc>
                <a:spcPct val="100000"/>
              </a:lnSpc>
              <a:defRPr sz="12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A1045C-ECF8-7707-4262-77D77D667F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26400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CECF875-5617-81A1-8D61-C20930BC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32963"/>
            <a:ext cx="6292851" cy="67779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91092F-D420-7B5D-2E2E-36CB9FD2B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944943"/>
            <a:ext cx="3724275" cy="37770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493DA-8418-9A7C-6F1F-82FB79D7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B536-6636-B743-B650-3F6BEBBCAB6E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4A4D2-D662-CE46-53B8-6ED2352D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C72B7B-B087-ECBF-FFC9-52F9E57E6F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3807" y="403080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7C796D6A-0DDA-38D7-4C82-289841890F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76911" y="1638353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200" b="1"/>
            </a:lvl1pPr>
            <a:lvl2pPr marL="0">
              <a:lnSpc>
                <a:spcPct val="100000"/>
              </a:lnSpc>
              <a:spcBef>
                <a:spcPts val="0"/>
              </a:spcBef>
              <a:defRPr sz="1200"/>
            </a:lvl2pPr>
            <a:lvl3pPr marL="0">
              <a:lnSpc>
                <a:spcPct val="100000"/>
              </a:lnSpc>
              <a:defRPr sz="12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43094492-46F6-D1F8-C4E1-2508EA9D00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76911" y="2892561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200" b="1"/>
            </a:lvl1pPr>
            <a:lvl2pPr marL="0">
              <a:lnSpc>
                <a:spcPct val="100000"/>
              </a:lnSpc>
              <a:spcBef>
                <a:spcPts val="0"/>
              </a:spcBef>
              <a:defRPr sz="1200"/>
            </a:lvl2pPr>
            <a:lvl3pPr marL="0">
              <a:lnSpc>
                <a:spcPct val="100000"/>
              </a:lnSpc>
              <a:defRPr sz="12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2BF42F5-64E3-3C3B-A3CF-824F499784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3807" y="2892561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226DC938-4751-91B1-15AA-7108EEA722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6911" y="3998537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200" b="1"/>
            </a:lvl1pPr>
            <a:lvl2pPr marL="0">
              <a:lnSpc>
                <a:spcPct val="100000"/>
              </a:lnSpc>
              <a:spcBef>
                <a:spcPts val="0"/>
              </a:spcBef>
              <a:defRPr sz="1200"/>
            </a:lvl2pPr>
            <a:lvl3pPr marL="0">
              <a:lnSpc>
                <a:spcPct val="100000"/>
              </a:lnSpc>
              <a:defRPr sz="12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7DBAB1F-FAC4-0646-65B2-A184D8FB3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03807" y="399853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1CEC6047-135D-F7DF-1D66-E3CE25B46D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76911" y="5233810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200" b="1"/>
            </a:lvl1pPr>
            <a:lvl2pPr marL="0">
              <a:lnSpc>
                <a:spcPct val="100000"/>
              </a:lnSpc>
              <a:spcBef>
                <a:spcPts val="0"/>
              </a:spcBef>
              <a:defRPr sz="1200"/>
            </a:lvl2pPr>
            <a:lvl3pPr marL="0">
              <a:lnSpc>
                <a:spcPct val="100000"/>
              </a:lnSpc>
              <a:defRPr sz="12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52A7E8C9-0365-A85C-D1F8-F179409BB9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3807" y="5233810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B1BC8E94-E171-6EF4-A72C-1C52B22DEE1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395" y="6341194"/>
            <a:ext cx="982982" cy="1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8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7616B94A-699C-D48B-4826-319D2E5EB02C}"/>
              </a:ext>
            </a:extLst>
          </p:cNvPr>
          <p:cNvSpPr/>
          <p:nvPr userDrawn="1"/>
        </p:nvSpPr>
        <p:spPr>
          <a:xfrm>
            <a:off x="3238701" y="0"/>
            <a:ext cx="2984635" cy="6857615"/>
          </a:xfrm>
          <a:custGeom>
            <a:avLst/>
            <a:gdLst/>
            <a:ahLst/>
            <a:cxnLst/>
            <a:rect l="l" t="t" r="r" b="b"/>
            <a:pathLst>
              <a:path w="4921884" h="11308715">
                <a:moveTo>
                  <a:pt x="4921316" y="0"/>
                </a:moveTo>
                <a:lnTo>
                  <a:pt x="0" y="0"/>
                </a:lnTo>
                <a:lnTo>
                  <a:pt x="0" y="11308556"/>
                </a:lnTo>
                <a:lnTo>
                  <a:pt x="4921316" y="11308556"/>
                </a:lnTo>
                <a:lnTo>
                  <a:pt x="4921316" y="0"/>
                </a:lnTo>
                <a:close/>
              </a:path>
            </a:pathLst>
          </a:custGeom>
          <a:solidFill>
            <a:srgbClr val="B3D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8D372FC-D68F-323C-6974-F899B9206911}"/>
              </a:ext>
            </a:extLst>
          </p:cNvPr>
          <p:cNvSpPr/>
          <p:nvPr userDrawn="1"/>
        </p:nvSpPr>
        <p:spPr>
          <a:xfrm>
            <a:off x="6222991" y="0"/>
            <a:ext cx="2984635" cy="6857615"/>
          </a:xfrm>
          <a:custGeom>
            <a:avLst/>
            <a:gdLst/>
            <a:ahLst/>
            <a:cxnLst/>
            <a:rect l="l" t="t" r="r" b="b"/>
            <a:pathLst>
              <a:path w="4921884" h="11308715">
                <a:moveTo>
                  <a:pt x="4921316" y="0"/>
                </a:moveTo>
                <a:lnTo>
                  <a:pt x="0" y="0"/>
                </a:lnTo>
                <a:lnTo>
                  <a:pt x="0" y="11308556"/>
                </a:lnTo>
                <a:lnTo>
                  <a:pt x="4921316" y="11308556"/>
                </a:lnTo>
                <a:lnTo>
                  <a:pt x="4921316" y="0"/>
                </a:lnTo>
                <a:close/>
              </a:path>
            </a:pathLst>
          </a:custGeom>
          <a:solidFill>
            <a:srgbClr val="C6D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EED76A7-88A9-7A08-B1C4-4C09EE0CC3FC}"/>
              </a:ext>
            </a:extLst>
          </p:cNvPr>
          <p:cNvSpPr/>
          <p:nvPr userDrawn="1"/>
        </p:nvSpPr>
        <p:spPr>
          <a:xfrm>
            <a:off x="9207282" y="0"/>
            <a:ext cx="2984635" cy="6857615"/>
          </a:xfrm>
          <a:custGeom>
            <a:avLst/>
            <a:gdLst/>
            <a:ahLst/>
            <a:cxnLst/>
            <a:rect l="l" t="t" r="r" b="b"/>
            <a:pathLst>
              <a:path w="4921884" h="11308715">
                <a:moveTo>
                  <a:pt x="4921316" y="0"/>
                </a:moveTo>
                <a:lnTo>
                  <a:pt x="0" y="0"/>
                </a:lnTo>
                <a:lnTo>
                  <a:pt x="0" y="11308556"/>
                </a:lnTo>
                <a:lnTo>
                  <a:pt x="4921316" y="11308556"/>
                </a:lnTo>
                <a:lnTo>
                  <a:pt x="4921316" y="0"/>
                </a:lnTo>
                <a:close/>
              </a:path>
            </a:pathLst>
          </a:custGeom>
          <a:solidFill>
            <a:srgbClr val="D9E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5198F1-FB24-3DDB-679C-D337FA814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3234" y="3199900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CECF875-5617-81A1-8D61-C20930BC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32963"/>
            <a:ext cx="2439989" cy="1518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91092F-D420-7B5D-2E2E-36CB9FD2B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2124738"/>
            <a:ext cx="2491577" cy="377707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C72B7B-B087-ECBF-FFC9-52F9E57E6F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3193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8120C6C8-FD40-71C3-34F3-82F0D0A057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09361" y="3199900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DB1ADFD-7E15-4B23-4F5E-93E1B8CC7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9320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77E3E3B6-742B-540F-DDBF-2A1ABEDC71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79466" y="3199900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2180980-A2AC-AAB9-27FF-CD15CC8F80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9425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300D857-A13C-F007-DAA5-8904527456FD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4046517D-6314-104C-9346-898F8B388A3F}" type="datetime3">
              <a:rPr lang="en-GB" smtClean="0"/>
              <a:t>25 June, 2026</a:t>
            </a:fld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FB37BC7-DBEA-40C4-7B8C-347FFCFE697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65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5A0838E9-5821-F39B-A803-F8312FB7D8B9}"/>
              </a:ext>
            </a:extLst>
          </p:cNvPr>
          <p:cNvSpPr/>
          <p:nvPr userDrawn="1"/>
        </p:nvSpPr>
        <p:spPr>
          <a:xfrm>
            <a:off x="3238701" y="0"/>
            <a:ext cx="2238380" cy="6857615"/>
          </a:xfrm>
          <a:custGeom>
            <a:avLst/>
            <a:gdLst/>
            <a:ahLst/>
            <a:cxnLst/>
            <a:rect l="l" t="t" r="r" b="b"/>
            <a:pathLst>
              <a:path w="3691254" h="11308715">
                <a:moveTo>
                  <a:pt x="3690976" y="0"/>
                </a:moveTo>
                <a:lnTo>
                  <a:pt x="0" y="0"/>
                </a:lnTo>
                <a:lnTo>
                  <a:pt x="0" y="11308556"/>
                </a:lnTo>
                <a:lnTo>
                  <a:pt x="3690976" y="11308556"/>
                </a:lnTo>
                <a:lnTo>
                  <a:pt x="3690976" y="0"/>
                </a:lnTo>
                <a:close/>
              </a:path>
            </a:pathLst>
          </a:custGeom>
          <a:solidFill>
            <a:srgbClr val="66C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7DCB9F8-8BBE-38CA-3C14-63E7125CFFB8}"/>
              </a:ext>
            </a:extLst>
          </p:cNvPr>
          <p:cNvSpPr/>
          <p:nvPr userDrawn="1"/>
        </p:nvSpPr>
        <p:spPr>
          <a:xfrm>
            <a:off x="5476919" y="0"/>
            <a:ext cx="2238380" cy="6857615"/>
          </a:xfrm>
          <a:custGeom>
            <a:avLst/>
            <a:gdLst/>
            <a:ahLst/>
            <a:cxnLst/>
            <a:rect l="l" t="t" r="r" b="b"/>
            <a:pathLst>
              <a:path w="3691254" h="11308715">
                <a:moveTo>
                  <a:pt x="3690987" y="0"/>
                </a:moveTo>
                <a:lnTo>
                  <a:pt x="0" y="0"/>
                </a:lnTo>
                <a:lnTo>
                  <a:pt x="0" y="11308556"/>
                </a:lnTo>
                <a:lnTo>
                  <a:pt x="3690987" y="11308556"/>
                </a:lnTo>
                <a:lnTo>
                  <a:pt x="3690987" y="0"/>
                </a:lnTo>
                <a:close/>
              </a:path>
            </a:pathLst>
          </a:custGeom>
          <a:solidFill>
            <a:srgbClr val="93DB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6A2A0A71-E2C4-E0DF-BC9F-3DDE911F6DC3}"/>
              </a:ext>
            </a:extLst>
          </p:cNvPr>
          <p:cNvSpPr/>
          <p:nvPr userDrawn="1"/>
        </p:nvSpPr>
        <p:spPr>
          <a:xfrm>
            <a:off x="7715137" y="0"/>
            <a:ext cx="2238380" cy="6857615"/>
          </a:xfrm>
          <a:custGeom>
            <a:avLst/>
            <a:gdLst/>
            <a:ahLst/>
            <a:cxnLst/>
            <a:rect l="l" t="t" r="r" b="b"/>
            <a:pathLst>
              <a:path w="3691255" h="11308715">
                <a:moveTo>
                  <a:pt x="3690987" y="0"/>
                </a:moveTo>
                <a:lnTo>
                  <a:pt x="0" y="0"/>
                </a:lnTo>
                <a:lnTo>
                  <a:pt x="0" y="11308556"/>
                </a:lnTo>
                <a:lnTo>
                  <a:pt x="3690987" y="11308556"/>
                </a:lnTo>
                <a:lnTo>
                  <a:pt x="3690987" y="0"/>
                </a:lnTo>
                <a:close/>
              </a:path>
            </a:pathLst>
          </a:custGeom>
          <a:solidFill>
            <a:srgbClr val="C1E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A4EEF137-1CEE-0CAF-6FF6-B4BF4F3220E6}"/>
              </a:ext>
            </a:extLst>
          </p:cNvPr>
          <p:cNvSpPr/>
          <p:nvPr userDrawn="1"/>
        </p:nvSpPr>
        <p:spPr>
          <a:xfrm>
            <a:off x="9953354" y="0"/>
            <a:ext cx="2238380" cy="6857615"/>
          </a:xfrm>
          <a:custGeom>
            <a:avLst/>
            <a:gdLst/>
            <a:ahLst/>
            <a:cxnLst/>
            <a:rect l="l" t="t" r="r" b="b"/>
            <a:pathLst>
              <a:path w="3691255" h="11308715">
                <a:moveTo>
                  <a:pt x="3690976" y="0"/>
                </a:moveTo>
                <a:lnTo>
                  <a:pt x="0" y="0"/>
                </a:lnTo>
                <a:lnTo>
                  <a:pt x="0" y="11308556"/>
                </a:lnTo>
                <a:lnTo>
                  <a:pt x="3690976" y="11308556"/>
                </a:lnTo>
                <a:lnTo>
                  <a:pt x="3690976" y="0"/>
                </a:lnTo>
                <a:close/>
              </a:path>
            </a:pathLst>
          </a:custGeom>
          <a:solidFill>
            <a:srgbClr val="EF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5198F1-FB24-3DDB-679C-D337FA814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3234" y="3199900"/>
            <a:ext cx="2023685" cy="784255"/>
          </a:xfrm>
        </p:spPr>
        <p:txBody>
          <a:bodyPr/>
          <a:lstStyle>
            <a:lvl1pPr>
              <a:lnSpc>
                <a:spcPct val="100000"/>
              </a:lnSpc>
              <a:defRPr sz="1500" b="1"/>
            </a:lvl1pPr>
            <a:lvl2pPr marL="0">
              <a:lnSpc>
                <a:spcPct val="100000"/>
              </a:lnSpc>
              <a:spcBef>
                <a:spcPts val="0"/>
              </a:spcBef>
              <a:defRPr sz="15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CECF875-5617-81A1-8D61-C20930BC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32963"/>
            <a:ext cx="2439989" cy="1518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91092F-D420-7B5D-2E2E-36CB9FD2B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2124738"/>
            <a:ext cx="2491577" cy="377707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493DA-8418-9A7C-6F1F-82FB79D7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6BF2-E4F0-AA4C-8B27-26220B021F73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4A4D2-D662-CE46-53B8-6ED2352D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C72B7B-B087-ECBF-FFC9-52F9E57E6F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3193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8120C6C8-FD40-71C3-34F3-82F0D0A057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1085" y="3199900"/>
            <a:ext cx="2063890" cy="784255"/>
          </a:xfrm>
        </p:spPr>
        <p:txBody>
          <a:bodyPr/>
          <a:lstStyle>
            <a:lvl1pPr>
              <a:lnSpc>
                <a:spcPct val="100000"/>
              </a:lnSpc>
              <a:defRPr sz="1500" b="1"/>
            </a:lvl1pPr>
            <a:lvl2pPr marL="0">
              <a:lnSpc>
                <a:spcPct val="100000"/>
              </a:lnSpc>
              <a:spcBef>
                <a:spcPts val="0"/>
              </a:spcBef>
              <a:defRPr sz="15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DB1ADFD-7E15-4B23-4F5E-93E1B8CC7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41043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77E3E3B6-742B-540F-DDBF-2A1ABEDC71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21953" y="3199900"/>
            <a:ext cx="2031077" cy="784255"/>
          </a:xfrm>
        </p:spPr>
        <p:txBody>
          <a:bodyPr/>
          <a:lstStyle>
            <a:lvl1pPr>
              <a:lnSpc>
                <a:spcPct val="100000"/>
              </a:lnSpc>
              <a:defRPr sz="1500" b="1"/>
            </a:lvl1pPr>
            <a:lvl2pPr marL="0">
              <a:lnSpc>
                <a:spcPct val="100000"/>
              </a:lnSpc>
              <a:spcBef>
                <a:spcPts val="0"/>
              </a:spcBef>
              <a:defRPr sz="15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2180980-A2AC-AAB9-27FF-CD15CC8F80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11912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BC18A88D-404D-E332-E247-67B88E6DE3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150130" y="3199900"/>
            <a:ext cx="2023685" cy="784255"/>
          </a:xfrm>
        </p:spPr>
        <p:txBody>
          <a:bodyPr/>
          <a:lstStyle>
            <a:lvl1pPr>
              <a:lnSpc>
                <a:spcPct val="100000"/>
              </a:lnSpc>
              <a:defRPr sz="1500" b="1"/>
            </a:lvl1pPr>
            <a:lvl2pPr marL="0">
              <a:lnSpc>
                <a:spcPct val="100000"/>
              </a:lnSpc>
              <a:spcBef>
                <a:spcPts val="0"/>
              </a:spcBef>
              <a:defRPr sz="15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A42CE5FF-EB51-47A6-2FB0-7E7AE8F0E1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40089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82836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and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5809A7-4FE5-4BEB-B64F-91899D454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30620"/>
            <a:ext cx="5342424" cy="4470026"/>
          </a:xfrm>
        </p:spPr>
        <p:txBody>
          <a:bodyPr numCol="2" spcCol="360000"/>
          <a:lstStyle>
            <a:lvl1pPr>
              <a:defRPr sz="1000" b="1"/>
            </a:lvl1pPr>
            <a:lvl2pPr marL="0">
              <a:spcBef>
                <a:spcPts val="1500"/>
              </a:spcBef>
              <a:defRPr sz="1400"/>
            </a:lvl2pPr>
            <a:lvl3pPr marL="0">
              <a:defRPr sz="1400"/>
            </a:lvl3pPr>
            <a:lvl4pPr marL="0"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EAA25-5718-347C-72BB-895E7014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342424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59A11-69C7-96F5-9619-AE19BF3D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60848" y="6262510"/>
            <a:ext cx="1381367" cy="248399"/>
          </a:xfrm>
        </p:spPr>
        <p:txBody>
          <a:bodyPr/>
          <a:lstStyle/>
          <a:p>
            <a:fld id="{A745D817-971F-994F-9E94-A32FB971F0F5}" type="datetime3">
              <a:rPr lang="en-GB" smtClean="0"/>
              <a:t>25 June, 2026</a:t>
            </a:fld>
            <a:endParaRPr lang="en-GB"/>
          </a:p>
        </p:txBody>
      </p:sp>
      <p:sp>
        <p:nvSpPr>
          <p:cNvPr id="13" name="object 51">
            <a:extLst>
              <a:ext uri="{FF2B5EF4-FFF2-40B4-BE49-F238E27FC236}">
                <a16:creationId xmlns:a16="http://schemas.microsoft.com/office/drawing/2014/main" id="{A229D4F3-24CD-1CD9-4411-CBD5D8EC0701}"/>
              </a:ext>
            </a:extLst>
          </p:cNvPr>
          <p:cNvSpPr/>
          <p:nvPr userDrawn="1"/>
        </p:nvSpPr>
        <p:spPr>
          <a:xfrm>
            <a:off x="3199016" y="1561990"/>
            <a:ext cx="0" cy="3936900"/>
          </a:xfrm>
          <a:custGeom>
            <a:avLst/>
            <a:gdLst/>
            <a:ahLst/>
            <a:cxnLst/>
            <a:rect l="l" t="t" r="r" b="b"/>
            <a:pathLst>
              <a:path h="6492240">
                <a:moveTo>
                  <a:pt x="0" y="0"/>
                </a:moveTo>
                <a:lnTo>
                  <a:pt x="0" y="6491948"/>
                </a:lnTo>
              </a:path>
            </a:pathLst>
          </a:custGeom>
          <a:ln w="9525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2">
            <a:extLst>
              <a:ext uri="{FF2B5EF4-FFF2-40B4-BE49-F238E27FC236}">
                <a16:creationId xmlns:a16="http://schemas.microsoft.com/office/drawing/2014/main" id="{37CFEED5-B2D6-67F6-8249-CAD58001D8B9}"/>
              </a:ext>
            </a:extLst>
          </p:cNvPr>
          <p:cNvSpPr/>
          <p:nvPr userDrawn="1"/>
        </p:nvSpPr>
        <p:spPr>
          <a:xfrm>
            <a:off x="384576" y="1561990"/>
            <a:ext cx="0" cy="3936900"/>
          </a:xfrm>
          <a:custGeom>
            <a:avLst/>
            <a:gdLst/>
            <a:ahLst/>
            <a:cxnLst/>
            <a:rect l="l" t="t" r="r" b="b"/>
            <a:pathLst>
              <a:path h="6492240">
                <a:moveTo>
                  <a:pt x="0" y="0"/>
                </a:moveTo>
                <a:lnTo>
                  <a:pt x="0" y="6491948"/>
                </a:lnTo>
              </a:path>
            </a:pathLst>
          </a:custGeom>
          <a:ln w="9525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map with a red line">
            <a:extLst>
              <a:ext uri="{FF2B5EF4-FFF2-40B4-BE49-F238E27FC236}">
                <a16:creationId xmlns:a16="http://schemas.microsoft.com/office/drawing/2014/main" id="{0986D7E8-BADB-B1C0-EB30-53FD932F0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3456" y="53165"/>
            <a:ext cx="5864408" cy="66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5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5198F1-FB24-3DDB-679C-D337FA814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3683" y="498065"/>
            <a:ext cx="3526046" cy="536395"/>
          </a:xfrm>
        </p:spPr>
        <p:txBody>
          <a:bodyPr anchor="ctr"/>
          <a:lstStyle>
            <a:lvl1pPr>
              <a:lnSpc>
                <a:spcPct val="100000"/>
              </a:lnSpc>
              <a:defRPr sz="1600" b="0"/>
            </a:lvl1pPr>
            <a:lvl2pPr marL="0">
              <a:lnSpc>
                <a:spcPct val="100000"/>
              </a:lnSpc>
              <a:spcBef>
                <a:spcPts val="0"/>
              </a:spcBef>
              <a:defRPr sz="1600" b="0"/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A1045C-ECF8-7707-4262-77D77D667F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26400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CECF875-5617-81A1-8D61-C20930BC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32963"/>
            <a:ext cx="6292851" cy="67779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91092F-D420-7B5D-2E2E-36CB9FD2B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944943"/>
            <a:ext cx="3724275" cy="37770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493DA-8418-9A7C-6F1F-82FB79D7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AE8F-D35E-674F-8E1D-D42D0A5F6C71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4A4D2-D662-CE46-53B8-6ED2352D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BAADC36-C786-9FB7-676B-354A572272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395" y="6341194"/>
            <a:ext cx="982982" cy="1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11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DF85-DB7C-F24F-0790-AFC8126B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02EAB-BA96-AE01-2ED4-71EC8E1B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9BB4-BF18-2A4E-AE15-C7021883A354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F9D8A-E75E-DF52-E142-113C071C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5814DEF-431D-5934-E724-85E8E2054C71}"/>
              </a:ext>
            </a:extLst>
          </p:cNvPr>
          <p:cNvSpPr/>
          <p:nvPr userDrawn="1"/>
        </p:nvSpPr>
        <p:spPr>
          <a:xfrm>
            <a:off x="381402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5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A4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86153458-3D9E-E24A-F504-36397F9FC235}"/>
              </a:ext>
            </a:extLst>
          </p:cNvPr>
          <p:cNvSpPr/>
          <p:nvPr userDrawn="1"/>
        </p:nvSpPr>
        <p:spPr>
          <a:xfrm>
            <a:off x="4191134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5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A0C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6933462F-B05E-0587-433E-121B9F4CB7D8}"/>
              </a:ext>
            </a:extLst>
          </p:cNvPr>
          <p:cNvSpPr/>
          <p:nvPr userDrawn="1"/>
        </p:nvSpPr>
        <p:spPr>
          <a:xfrm>
            <a:off x="8000866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4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1C4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D413FD60-4874-D3C7-7BD8-5319CF00A2B2}"/>
              </a:ext>
            </a:extLst>
          </p:cNvPr>
          <p:cNvSpPr/>
          <p:nvPr userDrawn="1"/>
        </p:nvSpPr>
        <p:spPr>
          <a:xfrm>
            <a:off x="2286268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5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DD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65B7FF66-69BB-82FB-5335-3C24EE3E781A}"/>
              </a:ext>
            </a:extLst>
          </p:cNvPr>
          <p:cNvSpPr/>
          <p:nvPr userDrawn="1"/>
        </p:nvSpPr>
        <p:spPr>
          <a:xfrm>
            <a:off x="6096000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4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EAE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5DFC61EA-C5C5-DAEF-313A-D5413961A8FF}"/>
              </a:ext>
            </a:extLst>
          </p:cNvPr>
          <p:cNvSpPr/>
          <p:nvPr userDrawn="1"/>
        </p:nvSpPr>
        <p:spPr>
          <a:xfrm>
            <a:off x="9905733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4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66C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913FFD81-2F76-53F8-28B2-9148F4FBE7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9585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BB080E-B706-2BCE-DE1A-AA1DCB7E9FEB}"/>
              </a:ext>
            </a:extLst>
          </p:cNvPr>
          <p:cNvGrpSpPr/>
          <p:nvPr userDrawn="1"/>
        </p:nvGrpSpPr>
        <p:grpSpPr>
          <a:xfrm>
            <a:off x="1753699" y="1846744"/>
            <a:ext cx="352334" cy="352334"/>
            <a:chOff x="1753699" y="1846744"/>
            <a:chExt cx="352334" cy="352334"/>
          </a:xfrm>
        </p:grpSpPr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AD1BB155-1D93-DEEC-9A7C-23F746DE2B90}"/>
                </a:ext>
              </a:extLst>
            </p:cNvPr>
            <p:cNvSpPr/>
            <p:nvPr/>
          </p:nvSpPr>
          <p:spPr>
            <a:xfrm>
              <a:off x="1753699" y="1846744"/>
              <a:ext cx="352334" cy="352334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26" y="580652"/>
                  </a:moveTo>
                  <a:lnTo>
                    <a:pt x="337418" y="576852"/>
                  </a:lnTo>
                  <a:lnTo>
                    <a:pt x="382090" y="565851"/>
                  </a:lnTo>
                  <a:lnTo>
                    <a:pt x="423746" y="548246"/>
                  </a:lnTo>
                  <a:lnTo>
                    <a:pt x="461788" y="524635"/>
                  </a:lnTo>
                  <a:lnTo>
                    <a:pt x="495617" y="495617"/>
                  </a:lnTo>
                  <a:lnTo>
                    <a:pt x="524635" y="461788"/>
                  </a:lnTo>
                  <a:lnTo>
                    <a:pt x="548246" y="423746"/>
                  </a:lnTo>
                  <a:lnTo>
                    <a:pt x="565851" y="382090"/>
                  </a:lnTo>
                  <a:lnTo>
                    <a:pt x="576852" y="337418"/>
                  </a:lnTo>
                  <a:lnTo>
                    <a:pt x="580652" y="290326"/>
                  </a:lnTo>
                  <a:lnTo>
                    <a:pt x="576852" y="243234"/>
                  </a:lnTo>
                  <a:lnTo>
                    <a:pt x="565851" y="198561"/>
                  </a:lnTo>
                  <a:lnTo>
                    <a:pt x="548246" y="156905"/>
                  </a:lnTo>
                  <a:lnTo>
                    <a:pt x="524635" y="118864"/>
                  </a:lnTo>
                  <a:lnTo>
                    <a:pt x="495617" y="85035"/>
                  </a:lnTo>
                  <a:lnTo>
                    <a:pt x="461788" y="56016"/>
                  </a:lnTo>
                  <a:lnTo>
                    <a:pt x="423746" y="32406"/>
                  </a:lnTo>
                  <a:lnTo>
                    <a:pt x="382090" y="14801"/>
                  </a:lnTo>
                  <a:lnTo>
                    <a:pt x="337418" y="3799"/>
                  </a:lnTo>
                  <a:lnTo>
                    <a:pt x="290326" y="0"/>
                  </a:lnTo>
                  <a:lnTo>
                    <a:pt x="243234" y="3799"/>
                  </a:lnTo>
                  <a:lnTo>
                    <a:pt x="198561" y="14801"/>
                  </a:lnTo>
                  <a:lnTo>
                    <a:pt x="156905" y="32406"/>
                  </a:lnTo>
                  <a:lnTo>
                    <a:pt x="118864" y="56016"/>
                  </a:lnTo>
                  <a:lnTo>
                    <a:pt x="85035" y="85035"/>
                  </a:lnTo>
                  <a:lnTo>
                    <a:pt x="56016" y="118864"/>
                  </a:lnTo>
                  <a:lnTo>
                    <a:pt x="32406" y="156905"/>
                  </a:lnTo>
                  <a:lnTo>
                    <a:pt x="14801" y="198561"/>
                  </a:lnTo>
                  <a:lnTo>
                    <a:pt x="3799" y="243234"/>
                  </a:lnTo>
                  <a:lnTo>
                    <a:pt x="0" y="290326"/>
                  </a:lnTo>
                  <a:lnTo>
                    <a:pt x="3799" y="337418"/>
                  </a:lnTo>
                  <a:lnTo>
                    <a:pt x="14801" y="382090"/>
                  </a:lnTo>
                  <a:lnTo>
                    <a:pt x="32406" y="423746"/>
                  </a:lnTo>
                  <a:lnTo>
                    <a:pt x="56016" y="461788"/>
                  </a:lnTo>
                  <a:lnTo>
                    <a:pt x="85035" y="495617"/>
                  </a:lnTo>
                  <a:lnTo>
                    <a:pt x="118864" y="524635"/>
                  </a:lnTo>
                  <a:lnTo>
                    <a:pt x="156905" y="548246"/>
                  </a:lnTo>
                  <a:lnTo>
                    <a:pt x="198561" y="565851"/>
                  </a:lnTo>
                  <a:lnTo>
                    <a:pt x="243234" y="576852"/>
                  </a:lnTo>
                  <a:lnTo>
                    <a:pt x="290326" y="580652"/>
                  </a:lnTo>
                  <a:close/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C601C5EA-6C4A-723A-6E0F-DCA0956FAAB4}"/>
                </a:ext>
              </a:extLst>
            </p:cNvPr>
            <p:cNvSpPr/>
            <p:nvPr/>
          </p:nvSpPr>
          <p:spPr>
            <a:xfrm>
              <a:off x="1850383" y="2025979"/>
              <a:ext cx="159032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772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3560C386-4ADD-4C9B-5D75-9D7DD3D53EC4}"/>
                </a:ext>
              </a:extLst>
            </p:cNvPr>
            <p:cNvSpPr/>
            <p:nvPr/>
          </p:nvSpPr>
          <p:spPr>
            <a:xfrm>
              <a:off x="1950287" y="1966198"/>
              <a:ext cx="60070" cy="119755"/>
            </a:xfrm>
            <a:custGeom>
              <a:avLst/>
              <a:gdLst/>
              <a:ahLst/>
              <a:cxnLst/>
              <a:rect l="l" t="t" r="r" b="b"/>
              <a:pathLst>
                <a:path w="99060" h="197485">
                  <a:moveTo>
                    <a:pt x="0" y="197156"/>
                  </a:moveTo>
                  <a:lnTo>
                    <a:pt x="98583" y="98572"/>
                  </a:lnTo>
                  <a:lnTo>
                    <a:pt x="1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2B869CD8-3DB8-AEA3-DC84-A036A86622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1737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C57998-5D82-6245-184D-92122F2696FB}"/>
              </a:ext>
            </a:extLst>
          </p:cNvPr>
          <p:cNvGrpSpPr/>
          <p:nvPr userDrawn="1"/>
        </p:nvGrpSpPr>
        <p:grpSpPr>
          <a:xfrm>
            <a:off x="3655754" y="1846744"/>
            <a:ext cx="352334" cy="352334"/>
            <a:chOff x="1753699" y="1846744"/>
            <a:chExt cx="352334" cy="352334"/>
          </a:xfrm>
        </p:grpSpPr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3C130FA8-0F4A-628E-5F5E-ADC3B8335DB7}"/>
                </a:ext>
              </a:extLst>
            </p:cNvPr>
            <p:cNvSpPr/>
            <p:nvPr/>
          </p:nvSpPr>
          <p:spPr>
            <a:xfrm>
              <a:off x="1753699" y="1846744"/>
              <a:ext cx="352334" cy="352334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26" y="580652"/>
                  </a:moveTo>
                  <a:lnTo>
                    <a:pt x="337418" y="576852"/>
                  </a:lnTo>
                  <a:lnTo>
                    <a:pt x="382090" y="565851"/>
                  </a:lnTo>
                  <a:lnTo>
                    <a:pt x="423746" y="548246"/>
                  </a:lnTo>
                  <a:lnTo>
                    <a:pt x="461788" y="524635"/>
                  </a:lnTo>
                  <a:lnTo>
                    <a:pt x="495617" y="495617"/>
                  </a:lnTo>
                  <a:lnTo>
                    <a:pt x="524635" y="461788"/>
                  </a:lnTo>
                  <a:lnTo>
                    <a:pt x="548246" y="423746"/>
                  </a:lnTo>
                  <a:lnTo>
                    <a:pt x="565851" y="382090"/>
                  </a:lnTo>
                  <a:lnTo>
                    <a:pt x="576852" y="337418"/>
                  </a:lnTo>
                  <a:lnTo>
                    <a:pt x="580652" y="290326"/>
                  </a:lnTo>
                  <a:lnTo>
                    <a:pt x="576852" y="243234"/>
                  </a:lnTo>
                  <a:lnTo>
                    <a:pt x="565851" y="198561"/>
                  </a:lnTo>
                  <a:lnTo>
                    <a:pt x="548246" y="156905"/>
                  </a:lnTo>
                  <a:lnTo>
                    <a:pt x="524635" y="118864"/>
                  </a:lnTo>
                  <a:lnTo>
                    <a:pt x="495617" y="85035"/>
                  </a:lnTo>
                  <a:lnTo>
                    <a:pt x="461788" y="56016"/>
                  </a:lnTo>
                  <a:lnTo>
                    <a:pt x="423746" y="32406"/>
                  </a:lnTo>
                  <a:lnTo>
                    <a:pt x="382090" y="14801"/>
                  </a:lnTo>
                  <a:lnTo>
                    <a:pt x="337418" y="3799"/>
                  </a:lnTo>
                  <a:lnTo>
                    <a:pt x="290326" y="0"/>
                  </a:lnTo>
                  <a:lnTo>
                    <a:pt x="243234" y="3799"/>
                  </a:lnTo>
                  <a:lnTo>
                    <a:pt x="198561" y="14801"/>
                  </a:lnTo>
                  <a:lnTo>
                    <a:pt x="156905" y="32406"/>
                  </a:lnTo>
                  <a:lnTo>
                    <a:pt x="118864" y="56016"/>
                  </a:lnTo>
                  <a:lnTo>
                    <a:pt x="85035" y="85035"/>
                  </a:lnTo>
                  <a:lnTo>
                    <a:pt x="56016" y="118864"/>
                  </a:lnTo>
                  <a:lnTo>
                    <a:pt x="32406" y="156905"/>
                  </a:lnTo>
                  <a:lnTo>
                    <a:pt x="14801" y="198561"/>
                  </a:lnTo>
                  <a:lnTo>
                    <a:pt x="3799" y="243234"/>
                  </a:lnTo>
                  <a:lnTo>
                    <a:pt x="0" y="290326"/>
                  </a:lnTo>
                  <a:lnTo>
                    <a:pt x="3799" y="337418"/>
                  </a:lnTo>
                  <a:lnTo>
                    <a:pt x="14801" y="382090"/>
                  </a:lnTo>
                  <a:lnTo>
                    <a:pt x="32406" y="423746"/>
                  </a:lnTo>
                  <a:lnTo>
                    <a:pt x="56016" y="461788"/>
                  </a:lnTo>
                  <a:lnTo>
                    <a:pt x="85035" y="495617"/>
                  </a:lnTo>
                  <a:lnTo>
                    <a:pt x="118864" y="524635"/>
                  </a:lnTo>
                  <a:lnTo>
                    <a:pt x="156905" y="548246"/>
                  </a:lnTo>
                  <a:lnTo>
                    <a:pt x="198561" y="565851"/>
                  </a:lnTo>
                  <a:lnTo>
                    <a:pt x="243234" y="576852"/>
                  </a:lnTo>
                  <a:lnTo>
                    <a:pt x="290326" y="580652"/>
                  </a:lnTo>
                  <a:close/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2EF75FFD-8058-395F-3AA0-29F2E85FFF6E}"/>
                </a:ext>
              </a:extLst>
            </p:cNvPr>
            <p:cNvSpPr/>
            <p:nvPr/>
          </p:nvSpPr>
          <p:spPr>
            <a:xfrm>
              <a:off x="1850383" y="2025979"/>
              <a:ext cx="159032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772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8494D277-FCED-2E98-396F-DEE9F17D7876}"/>
                </a:ext>
              </a:extLst>
            </p:cNvPr>
            <p:cNvSpPr/>
            <p:nvPr/>
          </p:nvSpPr>
          <p:spPr>
            <a:xfrm>
              <a:off x="1950287" y="1966198"/>
              <a:ext cx="60070" cy="119755"/>
            </a:xfrm>
            <a:custGeom>
              <a:avLst/>
              <a:gdLst/>
              <a:ahLst/>
              <a:cxnLst/>
              <a:rect l="l" t="t" r="r" b="b"/>
              <a:pathLst>
                <a:path w="99060" h="197485">
                  <a:moveTo>
                    <a:pt x="0" y="197156"/>
                  </a:moveTo>
                  <a:lnTo>
                    <a:pt x="98583" y="98572"/>
                  </a:lnTo>
                  <a:lnTo>
                    <a:pt x="1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8AE3D0E4-76AF-E57E-C489-8072BD5261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93889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916BF6-69A7-E594-7A2D-D3197C894861}"/>
              </a:ext>
            </a:extLst>
          </p:cNvPr>
          <p:cNvGrpSpPr/>
          <p:nvPr userDrawn="1"/>
        </p:nvGrpSpPr>
        <p:grpSpPr>
          <a:xfrm>
            <a:off x="5557809" y="1846744"/>
            <a:ext cx="352334" cy="352334"/>
            <a:chOff x="1753699" y="1846744"/>
            <a:chExt cx="352334" cy="352334"/>
          </a:xfrm>
        </p:grpSpPr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B8336068-E100-73D0-0793-D762AC2DA3A5}"/>
                </a:ext>
              </a:extLst>
            </p:cNvPr>
            <p:cNvSpPr/>
            <p:nvPr/>
          </p:nvSpPr>
          <p:spPr>
            <a:xfrm>
              <a:off x="1753699" y="1846744"/>
              <a:ext cx="352334" cy="352334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26" y="580652"/>
                  </a:moveTo>
                  <a:lnTo>
                    <a:pt x="337418" y="576852"/>
                  </a:lnTo>
                  <a:lnTo>
                    <a:pt x="382090" y="565851"/>
                  </a:lnTo>
                  <a:lnTo>
                    <a:pt x="423746" y="548246"/>
                  </a:lnTo>
                  <a:lnTo>
                    <a:pt x="461788" y="524635"/>
                  </a:lnTo>
                  <a:lnTo>
                    <a:pt x="495617" y="495617"/>
                  </a:lnTo>
                  <a:lnTo>
                    <a:pt x="524635" y="461788"/>
                  </a:lnTo>
                  <a:lnTo>
                    <a:pt x="548246" y="423746"/>
                  </a:lnTo>
                  <a:lnTo>
                    <a:pt x="565851" y="382090"/>
                  </a:lnTo>
                  <a:lnTo>
                    <a:pt x="576852" y="337418"/>
                  </a:lnTo>
                  <a:lnTo>
                    <a:pt x="580652" y="290326"/>
                  </a:lnTo>
                  <a:lnTo>
                    <a:pt x="576852" y="243234"/>
                  </a:lnTo>
                  <a:lnTo>
                    <a:pt x="565851" y="198561"/>
                  </a:lnTo>
                  <a:lnTo>
                    <a:pt x="548246" y="156905"/>
                  </a:lnTo>
                  <a:lnTo>
                    <a:pt x="524635" y="118864"/>
                  </a:lnTo>
                  <a:lnTo>
                    <a:pt x="495617" y="85035"/>
                  </a:lnTo>
                  <a:lnTo>
                    <a:pt x="461788" y="56016"/>
                  </a:lnTo>
                  <a:lnTo>
                    <a:pt x="423746" y="32406"/>
                  </a:lnTo>
                  <a:lnTo>
                    <a:pt x="382090" y="14801"/>
                  </a:lnTo>
                  <a:lnTo>
                    <a:pt x="337418" y="3799"/>
                  </a:lnTo>
                  <a:lnTo>
                    <a:pt x="290326" y="0"/>
                  </a:lnTo>
                  <a:lnTo>
                    <a:pt x="243234" y="3799"/>
                  </a:lnTo>
                  <a:lnTo>
                    <a:pt x="198561" y="14801"/>
                  </a:lnTo>
                  <a:lnTo>
                    <a:pt x="156905" y="32406"/>
                  </a:lnTo>
                  <a:lnTo>
                    <a:pt x="118864" y="56016"/>
                  </a:lnTo>
                  <a:lnTo>
                    <a:pt x="85035" y="85035"/>
                  </a:lnTo>
                  <a:lnTo>
                    <a:pt x="56016" y="118864"/>
                  </a:lnTo>
                  <a:lnTo>
                    <a:pt x="32406" y="156905"/>
                  </a:lnTo>
                  <a:lnTo>
                    <a:pt x="14801" y="198561"/>
                  </a:lnTo>
                  <a:lnTo>
                    <a:pt x="3799" y="243234"/>
                  </a:lnTo>
                  <a:lnTo>
                    <a:pt x="0" y="290326"/>
                  </a:lnTo>
                  <a:lnTo>
                    <a:pt x="3799" y="337418"/>
                  </a:lnTo>
                  <a:lnTo>
                    <a:pt x="14801" y="382090"/>
                  </a:lnTo>
                  <a:lnTo>
                    <a:pt x="32406" y="423746"/>
                  </a:lnTo>
                  <a:lnTo>
                    <a:pt x="56016" y="461788"/>
                  </a:lnTo>
                  <a:lnTo>
                    <a:pt x="85035" y="495617"/>
                  </a:lnTo>
                  <a:lnTo>
                    <a:pt x="118864" y="524635"/>
                  </a:lnTo>
                  <a:lnTo>
                    <a:pt x="156905" y="548246"/>
                  </a:lnTo>
                  <a:lnTo>
                    <a:pt x="198561" y="565851"/>
                  </a:lnTo>
                  <a:lnTo>
                    <a:pt x="243234" y="576852"/>
                  </a:lnTo>
                  <a:lnTo>
                    <a:pt x="290326" y="580652"/>
                  </a:lnTo>
                  <a:close/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2">
              <a:extLst>
                <a:ext uri="{FF2B5EF4-FFF2-40B4-BE49-F238E27FC236}">
                  <a16:creationId xmlns:a16="http://schemas.microsoft.com/office/drawing/2014/main" id="{56AF8659-4D8A-73DA-1439-B35B37615DB2}"/>
                </a:ext>
              </a:extLst>
            </p:cNvPr>
            <p:cNvSpPr/>
            <p:nvPr/>
          </p:nvSpPr>
          <p:spPr>
            <a:xfrm>
              <a:off x="1850383" y="2025979"/>
              <a:ext cx="159032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772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3">
              <a:extLst>
                <a:ext uri="{FF2B5EF4-FFF2-40B4-BE49-F238E27FC236}">
                  <a16:creationId xmlns:a16="http://schemas.microsoft.com/office/drawing/2014/main" id="{569807AF-9147-F4ED-943D-D3ED64B9D411}"/>
                </a:ext>
              </a:extLst>
            </p:cNvPr>
            <p:cNvSpPr/>
            <p:nvPr/>
          </p:nvSpPr>
          <p:spPr>
            <a:xfrm>
              <a:off x="1950287" y="1966198"/>
              <a:ext cx="60070" cy="119755"/>
            </a:xfrm>
            <a:custGeom>
              <a:avLst/>
              <a:gdLst/>
              <a:ahLst/>
              <a:cxnLst/>
              <a:rect l="l" t="t" r="r" b="b"/>
              <a:pathLst>
                <a:path w="99060" h="197485">
                  <a:moveTo>
                    <a:pt x="0" y="197156"/>
                  </a:moveTo>
                  <a:lnTo>
                    <a:pt x="98583" y="98572"/>
                  </a:lnTo>
                  <a:lnTo>
                    <a:pt x="1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E1E397CA-40F5-43C8-03F7-4DABA4D31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96041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1D96B2-80F3-F42E-4C59-1F3AB46E745F}"/>
              </a:ext>
            </a:extLst>
          </p:cNvPr>
          <p:cNvGrpSpPr/>
          <p:nvPr userDrawn="1"/>
        </p:nvGrpSpPr>
        <p:grpSpPr>
          <a:xfrm>
            <a:off x="7459864" y="1846744"/>
            <a:ext cx="352334" cy="352334"/>
            <a:chOff x="1753699" y="1846744"/>
            <a:chExt cx="352334" cy="352334"/>
          </a:xfrm>
        </p:grpSpPr>
        <p:sp>
          <p:nvSpPr>
            <p:cNvPr id="33" name="object 21">
              <a:extLst>
                <a:ext uri="{FF2B5EF4-FFF2-40B4-BE49-F238E27FC236}">
                  <a16:creationId xmlns:a16="http://schemas.microsoft.com/office/drawing/2014/main" id="{72B234C3-84EB-C096-FE99-6EDFB644F588}"/>
                </a:ext>
              </a:extLst>
            </p:cNvPr>
            <p:cNvSpPr/>
            <p:nvPr/>
          </p:nvSpPr>
          <p:spPr>
            <a:xfrm>
              <a:off x="1753699" y="1846744"/>
              <a:ext cx="352334" cy="352334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26" y="580652"/>
                  </a:moveTo>
                  <a:lnTo>
                    <a:pt x="337418" y="576852"/>
                  </a:lnTo>
                  <a:lnTo>
                    <a:pt x="382090" y="565851"/>
                  </a:lnTo>
                  <a:lnTo>
                    <a:pt x="423746" y="548246"/>
                  </a:lnTo>
                  <a:lnTo>
                    <a:pt x="461788" y="524635"/>
                  </a:lnTo>
                  <a:lnTo>
                    <a:pt x="495617" y="495617"/>
                  </a:lnTo>
                  <a:lnTo>
                    <a:pt x="524635" y="461788"/>
                  </a:lnTo>
                  <a:lnTo>
                    <a:pt x="548246" y="423746"/>
                  </a:lnTo>
                  <a:lnTo>
                    <a:pt x="565851" y="382090"/>
                  </a:lnTo>
                  <a:lnTo>
                    <a:pt x="576852" y="337418"/>
                  </a:lnTo>
                  <a:lnTo>
                    <a:pt x="580652" y="290326"/>
                  </a:lnTo>
                  <a:lnTo>
                    <a:pt x="576852" y="243234"/>
                  </a:lnTo>
                  <a:lnTo>
                    <a:pt x="565851" y="198561"/>
                  </a:lnTo>
                  <a:lnTo>
                    <a:pt x="548246" y="156905"/>
                  </a:lnTo>
                  <a:lnTo>
                    <a:pt x="524635" y="118864"/>
                  </a:lnTo>
                  <a:lnTo>
                    <a:pt x="495617" y="85035"/>
                  </a:lnTo>
                  <a:lnTo>
                    <a:pt x="461788" y="56016"/>
                  </a:lnTo>
                  <a:lnTo>
                    <a:pt x="423746" y="32406"/>
                  </a:lnTo>
                  <a:lnTo>
                    <a:pt x="382090" y="14801"/>
                  </a:lnTo>
                  <a:lnTo>
                    <a:pt x="337418" y="3799"/>
                  </a:lnTo>
                  <a:lnTo>
                    <a:pt x="290326" y="0"/>
                  </a:lnTo>
                  <a:lnTo>
                    <a:pt x="243234" y="3799"/>
                  </a:lnTo>
                  <a:lnTo>
                    <a:pt x="198561" y="14801"/>
                  </a:lnTo>
                  <a:lnTo>
                    <a:pt x="156905" y="32406"/>
                  </a:lnTo>
                  <a:lnTo>
                    <a:pt x="118864" y="56016"/>
                  </a:lnTo>
                  <a:lnTo>
                    <a:pt x="85035" y="85035"/>
                  </a:lnTo>
                  <a:lnTo>
                    <a:pt x="56016" y="118864"/>
                  </a:lnTo>
                  <a:lnTo>
                    <a:pt x="32406" y="156905"/>
                  </a:lnTo>
                  <a:lnTo>
                    <a:pt x="14801" y="198561"/>
                  </a:lnTo>
                  <a:lnTo>
                    <a:pt x="3799" y="243234"/>
                  </a:lnTo>
                  <a:lnTo>
                    <a:pt x="0" y="290326"/>
                  </a:lnTo>
                  <a:lnTo>
                    <a:pt x="3799" y="337418"/>
                  </a:lnTo>
                  <a:lnTo>
                    <a:pt x="14801" y="382090"/>
                  </a:lnTo>
                  <a:lnTo>
                    <a:pt x="32406" y="423746"/>
                  </a:lnTo>
                  <a:lnTo>
                    <a:pt x="56016" y="461788"/>
                  </a:lnTo>
                  <a:lnTo>
                    <a:pt x="85035" y="495617"/>
                  </a:lnTo>
                  <a:lnTo>
                    <a:pt x="118864" y="524635"/>
                  </a:lnTo>
                  <a:lnTo>
                    <a:pt x="156905" y="548246"/>
                  </a:lnTo>
                  <a:lnTo>
                    <a:pt x="198561" y="565851"/>
                  </a:lnTo>
                  <a:lnTo>
                    <a:pt x="243234" y="576852"/>
                  </a:lnTo>
                  <a:lnTo>
                    <a:pt x="290326" y="580652"/>
                  </a:lnTo>
                  <a:close/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2">
              <a:extLst>
                <a:ext uri="{FF2B5EF4-FFF2-40B4-BE49-F238E27FC236}">
                  <a16:creationId xmlns:a16="http://schemas.microsoft.com/office/drawing/2014/main" id="{909A91EF-A5A8-8376-AE8B-513610334499}"/>
                </a:ext>
              </a:extLst>
            </p:cNvPr>
            <p:cNvSpPr/>
            <p:nvPr/>
          </p:nvSpPr>
          <p:spPr>
            <a:xfrm>
              <a:off x="1850383" y="2025979"/>
              <a:ext cx="159032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772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3">
              <a:extLst>
                <a:ext uri="{FF2B5EF4-FFF2-40B4-BE49-F238E27FC236}">
                  <a16:creationId xmlns:a16="http://schemas.microsoft.com/office/drawing/2014/main" id="{43A22440-4CE4-D85A-36A7-CAED8CE07205}"/>
                </a:ext>
              </a:extLst>
            </p:cNvPr>
            <p:cNvSpPr/>
            <p:nvPr/>
          </p:nvSpPr>
          <p:spPr>
            <a:xfrm>
              <a:off x="1950287" y="1966198"/>
              <a:ext cx="60070" cy="119755"/>
            </a:xfrm>
            <a:custGeom>
              <a:avLst/>
              <a:gdLst/>
              <a:ahLst/>
              <a:cxnLst/>
              <a:rect l="l" t="t" r="r" b="b"/>
              <a:pathLst>
                <a:path w="99060" h="197485">
                  <a:moveTo>
                    <a:pt x="0" y="197156"/>
                  </a:moveTo>
                  <a:lnTo>
                    <a:pt x="98583" y="98572"/>
                  </a:lnTo>
                  <a:lnTo>
                    <a:pt x="1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96BFD9C6-40EE-741F-3782-743BEBF9F2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8193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380C5B-3E17-FA45-8534-45D9C6B0ED95}"/>
              </a:ext>
            </a:extLst>
          </p:cNvPr>
          <p:cNvGrpSpPr/>
          <p:nvPr userDrawn="1"/>
        </p:nvGrpSpPr>
        <p:grpSpPr>
          <a:xfrm>
            <a:off x="9361920" y="1846744"/>
            <a:ext cx="352334" cy="352334"/>
            <a:chOff x="1753699" y="1846744"/>
            <a:chExt cx="352334" cy="352334"/>
          </a:xfrm>
        </p:grpSpPr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E8A86CF8-58B8-11EB-B263-7CD8E532B2B2}"/>
                </a:ext>
              </a:extLst>
            </p:cNvPr>
            <p:cNvSpPr/>
            <p:nvPr/>
          </p:nvSpPr>
          <p:spPr>
            <a:xfrm>
              <a:off x="1753699" y="1846744"/>
              <a:ext cx="352334" cy="352334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26" y="580652"/>
                  </a:moveTo>
                  <a:lnTo>
                    <a:pt x="337418" y="576852"/>
                  </a:lnTo>
                  <a:lnTo>
                    <a:pt x="382090" y="565851"/>
                  </a:lnTo>
                  <a:lnTo>
                    <a:pt x="423746" y="548246"/>
                  </a:lnTo>
                  <a:lnTo>
                    <a:pt x="461788" y="524635"/>
                  </a:lnTo>
                  <a:lnTo>
                    <a:pt x="495617" y="495617"/>
                  </a:lnTo>
                  <a:lnTo>
                    <a:pt x="524635" y="461788"/>
                  </a:lnTo>
                  <a:lnTo>
                    <a:pt x="548246" y="423746"/>
                  </a:lnTo>
                  <a:lnTo>
                    <a:pt x="565851" y="382090"/>
                  </a:lnTo>
                  <a:lnTo>
                    <a:pt x="576852" y="337418"/>
                  </a:lnTo>
                  <a:lnTo>
                    <a:pt x="580652" y="290326"/>
                  </a:lnTo>
                  <a:lnTo>
                    <a:pt x="576852" y="243234"/>
                  </a:lnTo>
                  <a:lnTo>
                    <a:pt x="565851" y="198561"/>
                  </a:lnTo>
                  <a:lnTo>
                    <a:pt x="548246" y="156905"/>
                  </a:lnTo>
                  <a:lnTo>
                    <a:pt x="524635" y="118864"/>
                  </a:lnTo>
                  <a:lnTo>
                    <a:pt x="495617" y="85035"/>
                  </a:lnTo>
                  <a:lnTo>
                    <a:pt x="461788" y="56016"/>
                  </a:lnTo>
                  <a:lnTo>
                    <a:pt x="423746" y="32406"/>
                  </a:lnTo>
                  <a:lnTo>
                    <a:pt x="382090" y="14801"/>
                  </a:lnTo>
                  <a:lnTo>
                    <a:pt x="337418" y="3799"/>
                  </a:lnTo>
                  <a:lnTo>
                    <a:pt x="290326" y="0"/>
                  </a:lnTo>
                  <a:lnTo>
                    <a:pt x="243234" y="3799"/>
                  </a:lnTo>
                  <a:lnTo>
                    <a:pt x="198561" y="14801"/>
                  </a:lnTo>
                  <a:lnTo>
                    <a:pt x="156905" y="32406"/>
                  </a:lnTo>
                  <a:lnTo>
                    <a:pt x="118864" y="56016"/>
                  </a:lnTo>
                  <a:lnTo>
                    <a:pt x="85035" y="85035"/>
                  </a:lnTo>
                  <a:lnTo>
                    <a:pt x="56016" y="118864"/>
                  </a:lnTo>
                  <a:lnTo>
                    <a:pt x="32406" y="156905"/>
                  </a:lnTo>
                  <a:lnTo>
                    <a:pt x="14801" y="198561"/>
                  </a:lnTo>
                  <a:lnTo>
                    <a:pt x="3799" y="243234"/>
                  </a:lnTo>
                  <a:lnTo>
                    <a:pt x="0" y="290326"/>
                  </a:lnTo>
                  <a:lnTo>
                    <a:pt x="3799" y="337418"/>
                  </a:lnTo>
                  <a:lnTo>
                    <a:pt x="14801" y="382090"/>
                  </a:lnTo>
                  <a:lnTo>
                    <a:pt x="32406" y="423746"/>
                  </a:lnTo>
                  <a:lnTo>
                    <a:pt x="56016" y="461788"/>
                  </a:lnTo>
                  <a:lnTo>
                    <a:pt x="85035" y="495617"/>
                  </a:lnTo>
                  <a:lnTo>
                    <a:pt x="118864" y="524635"/>
                  </a:lnTo>
                  <a:lnTo>
                    <a:pt x="156905" y="548246"/>
                  </a:lnTo>
                  <a:lnTo>
                    <a:pt x="198561" y="565851"/>
                  </a:lnTo>
                  <a:lnTo>
                    <a:pt x="243234" y="576852"/>
                  </a:lnTo>
                  <a:lnTo>
                    <a:pt x="290326" y="580652"/>
                  </a:lnTo>
                  <a:close/>
                </a:path>
              </a:pathLst>
            </a:custGeom>
            <a:ln w="952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2">
              <a:extLst>
                <a:ext uri="{FF2B5EF4-FFF2-40B4-BE49-F238E27FC236}">
                  <a16:creationId xmlns:a16="http://schemas.microsoft.com/office/drawing/2014/main" id="{9E64DBF0-01F8-43FD-170F-E87DB125CD6C}"/>
                </a:ext>
              </a:extLst>
            </p:cNvPr>
            <p:cNvSpPr/>
            <p:nvPr/>
          </p:nvSpPr>
          <p:spPr>
            <a:xfrm>
              <a:off x="1850383" y="2025979"/>
              <a:ext cx="159032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772" y="0"/>
                  </a:lnTo>
                </a:path>
              </a:pathLst>
            </a:custGeom>
            <a:ln w="952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3">
              <a:extLst>
                <a:ext uri="{FF2B5EF4-FFF2-40B4-BE49-F238E27FC236}">
                  <a16:creationId xmlns:a16="http://schemas.microsoft.com/office/drawing/2014/main" id="{5BA889C2-ACF0-413E-3B6A-C4DAEFC85EB0}"/>
                </a:ext>
              </a:extLst>
            </p:cNvPr>
            <p:cNvSpPr/>
            <p:nvPr/>
          </p:nvSpPr>
          <p:spPr>
            <a:xfrm>
              <a:off x="1950287" y="1966198"/>
              <a:ext cx="60070" cy="119755"/>
            </a:xfrm>
            <a:custGeom>
              <a:avLst/>
              <a:gdLst/>
              <a:ahLst/>
              <a:cxnLst/>
              <a:rect l="l" t="t" r="r" b="b"/>
              <a:pathLst>
                <a:path w="99060" h="197485">
                  <a:moveTo>
                    <a:pt x="0" y="197156"/>
                  </a:moveTo>
                  <a:lnTo>
                    <a:pt x="98583" y="98572"/>
                  </a:lnTo>
                  <a:lnTo>
                    <a:pt x="10" y="0"/>
                  </a:lnTo>
                </a:path>
              </a:pathLst>
            </a:custGeom>
            <a:ln w="952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D3054C9E-9188-3DAC-E0B6-449B76B18A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0346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4046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836B-C095-00AD-EE9D-EF49915A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770F8-34E0-B1C2-5063-4C677317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6975-5FE3-5645-9415-DFF954F1F1DA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F6CB0-F0CE-27B1-9358-D3CBDFAB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6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5749-F5AE-1894-7717-9162BDB5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6E0ECA-C62E-D8D3-E852-D78AFE07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D8F7-213B-6948-8894-B8D7DDFC3DDA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AB458-3CF0-8948-6353-55F0DFF6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7E74CB-755C-A890-15D9-01B93C273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3100" y="2148620"/>
            <a:ext cx="7883042" cy="2712644"/>
          </a:xfrm>
        </p:spPr>
        <p:txBody>
          <a:bodyPr/>
          <a:lstStyle>
            <a:lvl1pPr>
              <a:defRPr sz="3700">
                <a:solidFill>
                  <a:srgbClr val="66CC93"/>
                </a:solidFill>
              </a:defRPr>
            </a:lvl1pPr>
            <a:lvl2pPr>
              <a:spcBef>
                <a:spcPts val="1600"/>
              </a:spcBef>
              <a:defRPr sz="1400" b="1" cap="all" baseline="0">
                <a:solidFill>
                  <a:srgbClr val="66CC93"/>
                </a:solidFill>
              </a:defRPr>
            </a:lvl2pPr>
            <a:lvl3pPr>
              <a:defRPr>
                <a:solidFill>
                  <a:srgbClr val="66CC93"/>
                </a:solidFill>
              </a:defRPr>
            </a:lvl3pPr>
            <a:lvl4pPr>
              <a:defRPr>
                <a:solidFill>
                  <a:srgbClr val="66CC93"/>
                </a:solidFill>
              </a:defRPr>
            </a:lvl4pPr>
            <a:lvl5pPr>
              <a:defRPr>
                <a:solidFill>
                  <a:srgbClr val="66CC93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36309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C73-D455-5AE2-0C37-7FFCB952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39525" cy="126036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ED47D-5A63-3E25-B888-061021A2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633C-F3E1-2C4B-8E11-DE928D977AA0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C1D51-A9DA-DEC9-AB83-E8883EFA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2222074-35E9-7A94-7A2A-F11F233202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401" y="1625486"/>
            <a:ext cx="3598076" cy="2398982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FB3596-C1C7-14A9-3A58-0C97A4E7E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120959"/>
            <a:ext cx="3598075" cy="1260361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CA79316F-44C2-0741-9AEA-C970301DD7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96962" y="1625486"/>
            <a:ext cx="3598076" cy="2398982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4A486E9-2C80-C4DC-3BAC-8173C50FBF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6561" y="4120959"/>
            <a:ext cx="3598075" cy="1260361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48A8F12-2FD2-F187-7F0A-CD1F3B77FB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12121" y="1625486"/>
            <a:ext cx="3598076" cy="2398982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0801DD-C11D-511D-FB78-8943AA2DED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11720" y="4120959"/>
            <a:ext cx="3598075" cy="1260361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EE2E584-FB38-2312-357F-03F4ACA001DC}"/>
              </a:ext>
            </a:extLst>
          </p:cNvPr>
          <p:cNvSpPr/>
          <p:nvPr userDrawn="1"/>
        </p:nvSpPr>
        <p:spPr>
          <a:xfrm>
            <a:off x="4138220" y="1625485"/>
            <a:ext cx="0" cy="3689689"/>
          </a:xfrm>
          <a:custGeom>
            <a:avLst/>
            <a:gdLst/>
            <a:ahLst/>
            <a:cxnLst/>
            <a:rect l="l" t="t" r="r" b="b"/>
            <a:pathLst>
              <a:path h="6084570">
                <a:moveTo>
                  <a:pt x="0" y="0"/>
                </a:moveTo>
                <a:lnTo>
                  <a:pt x="0" y="6084422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51BC3CF-BA5D-BAE2-C5E2-E19F3B6FA33A}"/>
              </a:ext>
            </a:extLst>
          </p:cNvPr>
          <p:cNvSpPr/>
          <p:nvPr userDrawn="1"/>
        </p:nvSpPr>
        <p:spPr>
          <a:xfrm>
            <a:off x="8056954" y="1625485"/>
            <a:ext cx="0" cy="3689689"/>
          </a:xfrm>
          <a:custGeom>
            <a:avLst/>
            <a:gdLst/>
            <a:ahLst/>
            <a:cxnLst/>
            <a:rect l="l" t="t" r="r" b="b"/>
            <a:pathLst>
              <a:path h="6084570">
                <a:moveTo>
                  <a:pt x="0" y="0"/>
                </a:moveTo>
                <a:lnTo>
                  <a:pt x="0" y="6084422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837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0801DD-C11D-511D-FB78-8943AA2DED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5080" y="2215965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C1C73-D455-5AE2-0C37-7FFCB952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2439989" cy="22663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ED47D-5A63-3E25-B888-061021A2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5668-9201-2C4D-9476-41DA56CBA08B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C1D51-A9DA-DEC9-AB83-E8883EFA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CA79316F-44C2-0741-9AEA-C970301DD7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25080" y="380973"/>
            <a:ext cx="2605177" cy="1736977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48A8F12-2FD2-F187-7F0A-CD1F3B77FB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5683" y="3428760"/>
            <a:ext cx="2621578" cy="1747911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10770BD-F659-BF3D-94F1-BC362C5151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5080" y="5301680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3D5A527-52CD-799F-570D-4F98A367DF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2607" y="2215965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C23A1A2C-489C-614D-F981-2C8210ABFC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82607" y="380973"/>
            <a:ext cx="2605177" cy="1736977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7382E287-E794-37A1-F3EA-A0BC67A8E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73210" y="3428760"/>
            <a:ext cx="2621578" cy="1747911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23D4607-6879-269D-E6EE-ED06CF715A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2607" y="5301680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05BA91D8-CF3C-9E85-0B2F-AD8B1F2827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23733" y="2215965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7604B490-C667-38C0-5899-3A5D28D97FD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23733" y="380973"/>
            <a:ext cx="2605177" cy="1736977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BFC96D3B-4318-1D55-E0E1-371D802BA5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214336" y="3428760"/>
            <a:ext cx="2621578" cy="1747911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54547B2-DB57-3258-E575-BFD3B276FF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23733" y="5301680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F1B81553-CEF6-953B-BB29-EBAF4BEEA2DC}"/>
              </a:ext>
            </a:extLst>
          </p:cNvPr>
          <p:cNvSpPr/>
          <p:nvPr userDrawn="1"/>
        </p:nvSpPr>
        <p:spPr>
          <a:xfrm>
            <a:off x="3162506" y="380974"/>
            <a:ext cx="0" cy="5536073"/>
          </a:xfrm>
          <a:custGeom>
            <a:avLst/>
            <a:gdLst/>
            <a:ahLst/>
            <a:cxnLst/>
            <a:rect l="l" t="t" r="r" b="b"/>
            <a:pathLst>
              <a:path h="9129395">
                <a:moveTo>
                  <a:pt x="0" y="0"/>
                </a:moveTo>
                <a:lnTo>
                  <a:pt x="0" y="9128936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69AD8458-BC30-90A3-7E9E-78D4E79F5ECC}"/>
              </a:ext>
            </a:extLst>
          </p:cNvPr>
          <p:cNvSpPr/>
          <p:nvPr userDrawn="1"/>
        </p:nvSpPr>
        <p:spPr>
          <a:xfrm>
            <a:off x="6099175" y="380974"/>
            <a:ext cx="0" cy="5536073"/>
          </a:xfrm>
          <a:custGeom>
            <a:avLst/>
            <a:gdLst/>
            <a:ahLst/>
            <a:cxnLst/>
            <a:rect l="l" t="t" r="r" b="b"/>
            <a:pathLst>
              <a:path h="9129395">
                <a:moveTo>
                  <a:pt x="0" y="0"/>
                </a:moveTo>
                <a:lnTo>
                  <a:pt x="0" y="9128936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C6CB5A87-263C-ED5B-16AC-C19A6E017943}"/>
              </a:ext>
            </a:extLst>
          </p:cNvPr>
          <p:cNvSpPr/>
          <p:nvPr userDrawn="1"/>
        </p:nvSpPr>
        <p:spPr>
          <a:xfrm>
            <a:off x="9035842" y="380974"/>
            <a:ext cx="0" cy="5536073"/>
          </a:xfrm>
          <a:custGeom>
            <a:avLst/>
            <a:gdLst/>
            <a:ahLst/>
            <a:cxnLst/>
            <a:rect l="l" t="t" r="r" b="b"/>
            <a:pathLst>
              <a:path h="9129395">
                <a:moveTo>
                  <a:pt x="0" y="0"/>
                </a:moveTo>
                <a:lnTo>
                  <a:pt x="0" y="9128936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14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86F4-417B-64E8-5487-6E83795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94" y="350871"/>
            <a:ext cx="3723879" cy="248399"/>
          </a:xfrm>
        </p:spPr>
        <p:txBody>
          <a:bodyPr anchor="t"/>
          <a:lstStyle>
            <a:lvl1pPr algn="l">
              <a:defRPr sz="1400"/>
            </a:lvl1pPr>
          </a:lstStyle>
          <a:p>
            <a:fld id="{98EF0A59-E0CD-8F4D-A763-3C87A75E0B3B}" type="datetime3">
              <a:rPr lang="en-GB" smtClean="0"/>
              <a:pPr/>
              <a:t>25 June, 2026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8217ACB-2DF9-6190-82B9-573346E2821A}"/>
              </a:ext>
            </a:extLst>
          </p:cNvPr>
          <p:cNvSpPr txBox="1"/>
          <p:nvPr userDrawn="1"/>
        </p:nvSpPr>
        <p:spPr>
          <a:xfrm>
            <a:off x="11017104" y="6316455"/>
            <a:ext cx="80786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r>
              <a:rPr sz="1182">
                <a:solidFill>
                  <a:srgbClr val="00008C"/>
                </a:solidFill>
                <a:latin typeface="Arial"/>
                <a:cs typeface="Arial"/>
              </a:rPr>
              <a:t>Confidential</a:t>
            </a:r>
            <a:endParaRPr sz="1182">
              <a:latin typeface="Arial"/>
              <a:cs typeface="Arial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700" y="2514341"/>
            <a:ext cx="3005044" cy="162706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800"/>
            </a:lvl1pPr>
            <a:lvl2pPr marL="0">
              <a:lnSpc>
                <a:spcPct val="110000"/>
              </a:lnSpc>
              <a:spcBef>
                <a:spcPts val="200"/>
              </a:spcBef>
              <a:defRPr sz="1800">
                <a:solidFill>
                  <a:srgbClr val="66CC9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4041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CE58DE4-5E5B-77E5-E044-585D727C8C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991" y="4165301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82E1B-6DD3-F254-7EA6-A8D6A934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39525" cy="9621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86883-623E-8216-ED69-ADBD188D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15B-06FB-7642-8844-2EE1BD6088C0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C76F3-2238-7C9E-FC9F-04A99772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FB58056D-3E24-AC79-9D1A-175A4861E44B}"/>
              </a:ext>
            </a:extLst>
          </p:cNvPr>
          <p:cNvSpPr/>
          <p:nvPr userDrawn="1"/>
        </p:nvSpPr>
        <p:spPr>
          <a:xfrm>
            <a:off x="3156156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90BE0330-930C-70B0-9CA3-5259456F953B}"/>
              </a:ext>
            </a:extLst>
          </p:cNvPr>
          <p:cNvSpPr/>
          <p:nvPr userDrawn="1"/>
        </p:nvSpPr>
        <p:spPr>
          <a:xfrm>
            <a:off x="6092825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3F9FC75C-09C9-0484-90D8-CBF9504C6726}"/>
              </a:ext>
            </a:extLst>
          </p:cNvPr>
          <p:cNvSpPr/>
          <p:nvPr userDrawn="1"/>
        </p:nvSpPr>
        <p:spPr>
          <a:xfrm>
            <a:off x="9029494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9">
            <a:extLst>
              <a:ext uri="{FF2B5EF4-FFF2-40B4-BE49-F238E27FC236}">
                <a16:creationId xmlns:a16="http://schemas.microsoft.com/office/drawing/2014/main" id="{B73D7F3F-2A8A-2102-6AF9-34E7FB842B0D}"/>
              </a:ext>
            </a:extLst>
          </p:cNvPr>
          <p:cNvSpPr/>
          <p:nvPr userDrawn="1"/>
        </p:nvSpPr>
        <p:spPr>
          <a:xfrm>
            <a:off x="384576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80D1D6-4C85-1F33-EE6B-65DB388D8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992" y="1561990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AC7F86D5-85BE-5C41-DD37-118545B8F6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3225" y="4165301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71F8593-8F73-BA8A-B961-7F2D014548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2080" y="1561990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1A21DD9-8AEC-DE20-D056-47A08CADD9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9893" y="4165301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33D2BDA-9FD7-9E0F-0D49-E0C73AB7BD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8749" y="1561990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1082B01-5531-97F7-92AC-A0315D48A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42425" y="4165301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9A2FCCB-2026-DFF3-1CC2-428FFA5938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42425" y="1561990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6948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2E1B-6DD3-F254-7EA6-A8D6A934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39525" cy="56959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86883-623E-8216-ED69-ADBD188D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D186-E17F-5B4E-8F5B-D15322E4AF33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C76F3-2238-7C9E-FC9F-04A99772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90BE0330-930C-70B0-9CA3-5259456F953B}"/>
              </a:ext>
            </a:extLst>
          </p:cNvPr>
          <p:cNvSpPr/>
          <p:nvPr userDrawn="1"/>
        </p:nvSpPr>
        <p:spPr>
          <a:xfrm>
            <a:off x="6092825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3F9FC75C-09C9-0484-90D8-CBF9504C6726}"/>
              </a:ext>
            </a:extLst>
          </p:cNvPr>
          <p:cNvSpPr/>
          <p:nvPr userDrawn="1"/>
        </p:nvSpPr>
        <p:spPr>
          <a:xfrm>
            <a:off x="9029494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1A21DD9-8AEC-DE20-D056-47A08CADD9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8749" y="4311986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33D2BDA-9FD7-9E0F-0D49-E0C73AB7BD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8749" y="1506594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1082B01-5531-97F7-92AC-A0315D48A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42425" y="4311986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9A2FCCB-2026-DFF3-1CC2-428FFA5938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42425" y="1506594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36275B-9847-8EF0-882A-1F3C5523DC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0999" y="1506594"/>
            <a:ext cx="5498883" cy="4652468"/>
          </a:xfrm>
        </p:spPr>
        <p:txBody>
          <a:bodyPr/>
          <a:lstStyle>
            <a:lvl1pPr>
              <a:lnSpc>
                <a:spcPct val="110000"/>
              </a:lnSpc>
              <a:defRPr sz="1800"/>
            </a:lvl1pPr>
            <a:lvl2pPr>
              <a:defRPr sz="16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2494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A9BC-E349-1FBD-3128-F78AE290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C2D4A-1D46-90AC-0F30-AF69017E2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FF030-AB00-4ACE-C1B5-456DC56D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F2D5-FE1E-E349-9567-946144CB945D}" type="datetime3">
              <a:rPr lang="en-GB" smtClean="0"/>
              <a:t>25 June,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5FC7-3638-A32A-3B2A-D63464F5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11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B92C-526D-7C3C-11C2-8B2271AE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1449D-F08E-95D1-12CF-444AC3A3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4FA-CEAD-ED48-9E5A-362E55879408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FD559-DA4B-3527-3B82-A381CA5D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88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96" y="2565239"/>
            <a:ext cx="3723879" cy="11236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86F4-417B-64E8-5487-6E83795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94" y="350871"/>
            <a:ext cx="3723879" cy="248399"/>
          </a:xfrm>
        </p:spPr>
        <p:txBody>
          <a:bodyPr anchor="t"/>
          <a:lstStyle>
            <a:lvl1pPr algn="l">
              <a:defRPr sz="1400"/>
            </a:lvl1pPr>
          </a:lstStyle>
          <a:p>
            <a:fld id="{F6189514-37DB-0843-8674-6205E2FD421A}" type="datetime3">
              <a:rPr lang="en-GB" smtClean="0"/>
              <a:pPr/>
              <a:t>25 June, 2026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3688841"/>
            <a:ext cx="3724275" cy="611746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6734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96" y="2565239"/>
            <a:ext cx="3723879" cy="11236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3688841"/>
            <a:ext cx="3724275" cy="611746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8217ACB-2DF9-6190-82B9-573346E2821A}"/>
              </a:ext>
            </a:extLst>
          </p:cNvPr>
          <p:cNvSpPr txBox="1"/>
          <p:nvPr userDrawn="1"/>
        </p:nvSpPr>
        <p:spPr>
          <a:xfrm>
            <a:off x="11017104" y="6316455"/>
            <a:ext cx="80786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r>
              <a:rPr lang="en-US" sz="1182">
                <a:solidFill>
                  <a:srgbClr val="00008C"/>
                </a:solidFill>
                <a:latin typeface="Arial"/>
                <a:cs typeface="Arial"/>
              </a:rPr>
              <a:t>Public </a:t>
            </a:r>
            <a:endParaRPr sz="1182">
              <a:latin typeface="Arial"/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163607-4501-D316-A24A-94F13F1D9B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6517D-6314-104C-9346-898F8B388A3F}" type="datetime3">
              <a:rPr lang="en-GB" smtClean="0"/>
              <a:t>25 June, 2026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DFE1D5-98E9-863C-637F-D6F4B1B66B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1A886B-CB4B-962B-0115-4C6A35D727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652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86F4-417B-64E8-5487-6E83795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94" y="350871"/>
            <a:ext cx="3723879" cy="248399"/>
          </a:xfrm>
        </p:spPr>
        <p:txBody>
          <a:bodyPr anchor="t"/>
          <a:lstStyle>
            <a:lvl1pPr algn="l">
              <a:defRPr sz="1400"/>
            </a:lvl1pPr>
          </a:lstStyle>
          <a:p>
            <a:fld id="{98EF0A59-E0CD-8F4D-A763-3C87A75E0B3B}" type="datetime3">
              <a:rPr lang="en-GB" smtClean="0"/>
              <a:pPr/>
              <a:t>25 June, 2026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8217ACB-2DF9-6190-82B9-573346E2821A}"/>
              </a:ext>
            </a:extLst>
          </p:cNvPr>
          <p:cNvSpPr txBox="1"/>
          <p:nvPr userDrawn="1"/>
        </p:nvSpPr>
        <p:spPr>
          <a:xfrm>
            <a:off x="11017104" y="6316455"/>
            <a:ext cx="80786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r>
              <a:rPr sz="1182">
                <a:solidFill>
                  <a:srgbClr val="00008C"/>
                </a:solidFill>
                <a:latin typeface="Arial"/>
                <a:cs typeface="Arial"/>
              </a:rPr>
              <a:t>Confidential</a:t>
            </a:r>
            <a:endParaRPr sz="1182">
              <a:latin typeface="Arial"/>
              <a:cs typeface="Arial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700" y="2514341"/>
            <a:ext cx="3005044" cy="162706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800"/>
            </a:lvl1pPr>
            <a:lvl2pPr marL="0">
              <a:lnSpc>
                <a:spcPct val="110000"/>
              </a:lnSpc>
              <a:spcBef>
                <a:spcPts val="200"/>
              </a:spcBef>
              <a:defRPr sz="1800">
                <a:solidFill>
                  <a:srgbClr val="66CC9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13992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D1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96" y="2565239"/>
            <a:ext cx="3723879" cy="11236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86F4-417B-64E8-5487-6E83795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94" y="350871"/>
            <a:ext cx="3723879" cy="248399"/>
          </a:xfrm>
        </p:spPr>
        <p:txBody>
          <a:bodyPr anchor="t"/>
          <a:lstStyle>
            <a:lvl1pPr algn="l">
              <a:defRPr sz="1400"/>
            </a:lvl1pPr>
          </a:lstStyle>
          <a:p>
            <a:fld id="{C8F708AB-62EF-8A4C-B055-B7D5E9B8F540}" type="datetime3">
              <a:rPr lang="en-GB" smtClean="0"/>
              <a:pPr/>
              <a:t>25 June, 2026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3688841"/>
            <a:ext cx="3724275" cy="611746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1850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96" y="2565239"/>
            <a:ext cx="3723879" cy="11236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86F4-417B-64E8-5487-6E83795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94" y="350871"/>
            <a:ext cx="3723879" cy="248399"/>
          </a:xfrm>
        </p:spPr>
        <p:txBody>
          <a:bodyPr anchor="t"/>
          <a:lstStyle>
            <a:lvl1pPr algn="l">
              <a:defRPr sz="1400"/>
            </a:lvl1pPr>
          </a:lstStyle>
          <a:p>
            <a:fld id="{037287B5-32F6-7F47-AE0B-60A734DABB1F}" type="datetime3">
              <a:rPr lang="en-GB" smtClean="0"/>
              <a:pPr/>
              <a:t>25 June, 2026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3688841"/>
            <a:ext cx="3724275" cy="611746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3720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E2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96" y="2565239"/>
            <a:ext cx="3723879" cy="11236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86F4-417B-64E8-5487-6E83795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94" y="350871"/>
            <a:ext cx="3723879" cy="248399"/>
          </a:xfrm>
        </p:spPr>
        <p:txBody>
          <a:bodyPr anchor="t"/>
          <a:lstStyle>
            <a:lvl1pPr algn="l">
              <a:defRPr sz="1400"/>
            </a:lvl1pPr>
          </a:lstStyle>
          <a:p>
            <a:fld id="{50A3013A-90E7-8244-AA41-6CE1B1C611D9}" type="datetime3">
              <a:rPr lang="en-GB" smtClean="0"/>
              <a:pPr/>
              <a:t>25 June, 2026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3688841"/>
            <a:ext cx="3724275" cy="611746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262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D1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96" y="2565239"/>
            <a:ext cx="3723879" cy="11236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86F4-417B-64E8-5487-6E83795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94" y="350871"/>
            <a:ext cx="3723879" cy="248399"/>
          </a:xfrm>
        </p:spPr>
        <p:txBody>
          <a:bodyPr anchor="t"/>
          <a:lstStyle>
            <a:lvl1pPr algn="l">
              <a:defRPr sz="1400"/>
            </a:lvl1pPr>
          </a:lstStyle>
          <a:p>
            <a:fld id="{C8F708AB-62EF-8A4C-B055-B7D5E9B8F540}" type="datetime3">
              <a:rPr lang="en-GB" smtClean="0"/>
              <a:pPr/>
              <a:t>25 June, 2026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3688841"/>
            <a:ext cx="3724275" cy="611746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569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67709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33242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D3CCC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7644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1D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67711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33244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BD27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4035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CF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78862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44395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A0C4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5328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EF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78862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44395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FCE8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94164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A3E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67711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33244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66CC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11618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DD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78862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44395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1C4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6175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179222"/>
            <a:ext cx="3723879" cy="1691680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6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00721"/>
            <a:ext cx="2439592" cy="7858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300">
                <a:solidFill>
                  <a:srgbClr val="D3CCC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48653"/>
            <a:ext cx="3724275" cy="61174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3593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F1D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179223"/>
            <a:ext cx="3723879" cy="1691680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6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00722"/>
            <a:ext cx="2439592" cy="7858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300">
                <a:solidFill>
                  <a:srgbClr val="BD27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48653"/>
            <a:ext cx="3724275" cy="61174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500"/>
            </a:lvl1pPr>
            <a:lvl2pPr marL="0">
              <a:spcBef>
                <a:spcPts val="200"/>
              </a:spcBef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6309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CF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179222"/>
            <a:ext cx="3723879" cy="1691680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6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00721"/>
            <a:ext cx="2439592" cy="7858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300">
                <a:solidFill>
                  <a:srgbClr val="A0C4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48653"/>
            <a:ext cx="3724275" cy="61174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36982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FFC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179222"/>
            <a:ext cx="3723879" cy="1691680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6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00721"/>
            <a:ext cx="2439592" cy="7858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300">
                <a:solidFill>
                  <a:srgbClr val="FF33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48653"/>
            <a:ext cx="3724275" cy="61174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2383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96" y="2565239"/>
            <a:ext cx="3723879" cy="11236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86F4-417B-64E8-5487-6E83795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94" y="350871"/>
            <a:ext cx="3723879" cy="248399"/>
          </a:xfrm>
        </p:spPr>
        <p:txBody>
          <a:bodyPr anchor="t"/>
          <a:lstStyle>
            <a:lvl1pPr algn="l">
              <a:defRPr sz="1400"/>
            </a:lvl1pPr>
          </a:lstStyle>
          <a:p>
            <a:fld id="{037287B5-32F6-7F47-AE0B-60A734DABB1F}" type="datetime3">
              <a:rPr lang="en-GB" smtClean="0"/>
              <a:pPr/>
              <a:t>25 June, 2026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3688841"/>
            <a:ext cx="3724275" cy="611746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02091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168072"/>
            <a:ext cx="3723879" cy="1691680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6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189571"/>
            <a:ext cx="2439592" cy="7858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300">
                <a:solidFill>
                  <a:srgbClr val="66CC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48653"/>
            <a:ext cx="3724275" cy="61174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22774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rgbClr val="E2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387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6344FD-04FF-C0DC-F174-B9A7227A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65909"/>
            <a:ext cx="3724275" cy="594489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16D572-7082-0552-DFFB-DBE4729A1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9454" y="0"/>
            <a:ext cx="6092117" cy="6857519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C1FD51F-95A1-3ABD-9EB0-AAEB55C29E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000" y="329232"/>
            <a:ext cx="5008563" cy="3286709"/>
          </a:xfrm>
        </p:spPr>
        <p:txBody>
          <a:bodyPr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700">
                <a:solidFill>
                  <a:srgbClr val="A0C4EA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9704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CF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856" y="-14986"/>
            <a:ext cx="12191144" cy="2285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D3A18F6-B4A8-CD9D-007C-DF0E8E79ADE2}"/>
              </a:ext>
            </a:extLst>
          </p:cNvPr>
          <p:cNvSpPr txBox="1"/>
          <p:nvPr userDrawn="1"/>
        </p:nvSpPr>
        <p:spPr>
          <a:xfrm>
            <a:off x="341952" y="2255866"/>
            <a:ext cx="6081710" cy="1566994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0127" spc="36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sz="10127" spc="1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127" spc="33">
                <a:solidFill>
                  <a:srgbClr val="231F20"/>
                </a:solidFill>
                <a:latin typeface="Arial"/>
                <a:cs typeface="Arial"/>
              </a:rPr>
              <a:t>you</a:t>
            </a:r>
            <a:endParaRPr sz="10127">
              <a:latin typeface="Arial"/>
              <a:cs typeface="Arial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71CA0D4C-EE70-8A04-9F71-6DEA707BBECC}"/>
              </a:ext>
            </a:extLst>
          </p:cNvPr>
          <p:cNvSpPr txBox="1"/>
          <p:nvPr userDrawn="1"/>
        </p:nvSpPr>
        <p:spPr>
          <a:xfrm>
            <a:off x="373700" y="311103"/>
            <a:ext cx="2447288" cy="285941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0">
              <a:spcBef>
                <a:spcPts val="0"/>
              </a:spcBef>
            </a:pPr>
            <a:r>
              <a:rPr sz="1800" spc="0" baseline="0">
                <a:solidFill>
                  <a:srgbClr val="231F20"/>
                </a:solidFill>
                <a:latin typeface="Arial"/>
                <a:cs typeface="Arial"/>
              </a:rPr>
              <a:t>elexon.co.uk</a:t>
            </a:r>
            <a:endParaRPr sz="1800" spc="0" baseline="0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B14158-515C-3FF8-D6FA-4055227FE0B0}"/>
              </a:ext>
            </a:extLst>
          </p:cNvPr>
          <p:cNvSpPr/>
          <p:nvPr userDrawn="1"/>
        </p:nvSpPr>
        <p:spPr>
          <a:xfrm>
            <a:off x="0" y="2285840"/>
            <a:ext cx="12191144" cy="3676220"/>
          </a:xfrm>
          <a:prstGeom prst="rect">
            <a:avLst/>
          </a:prstGeom>
          <a:solidFill>
            <a:srgbClr val="E2E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" y="2408266"/>
            <a:ext cx="11439525" cy="156699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100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369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72007840-2E14-E83E-2723-65854679F5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3807" y="1638353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5198F1-FB24-3DDB-679C-D337FA814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76911" y="403080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200" b="1"/>
            </a:lvl1pPr>
            <a:lvl2pPr marL="0">
              <a:lnSpc>
                <a:spcPct val="100000"/>
              </a:lnSpc>
              <a:spcBef>
                <a:spcPts val="0"/>
              </a:spcBef>
              <a:defRPr sz="1200"/>
            </a:lvl2pPr>
            <a:lvl3pPr marL="0">
              <a:lnSpc>
                <a:spcPct val="100000"/>
              </a:lnSpc>
              <a:defRPr sz="12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A1045C-ECF8-7707-4262-77D77D667F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26400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CECF875-5617-81A1-8D61-C20930BC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32963"/>
            <a:ext cx="6292851" cy="67779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91092F-D420-7B5D-2E2E-36CB9FD2B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944943"/>
            <a:ext cx="3724275" cy="37770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493DA-8418-9A7C-6F1F-82FB79D7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B536-6636-B743-B650-3F6BEBBCAB6E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4A4D2-D662-CE46-53B8-6ED2352D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C72B7B-B087-ECBF-FFC9-52F9E57E6F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3807" y="403080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7C796D6A-0DDA-38D7-4C82-289841890F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76911" y="1638353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200" b="1"/>
            </a:lvl1pPr>
            <a:lvl2pPr marL="0">
              <a:lnSpc>
                <a:spcPct val="100000"/>
              </a:lnSpc>
              <a:spcBef>
                <a:spcPts val="0"/>
              </a:spcBef>
              <a:defRPr sz="1200"/>
            </a:lvl2pPr>
            <a:lvl3pPr marL="0">
              <a:lnSpc>
                <a:spcPct val="100000"/>
              </a:lnSpc>
              <a:defRPr sz="12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43094492-46F6-D1F8-C4E1-2508EA9D00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76911" y="2892561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200" b="1"/>
            </a:lvl1pPr>
            <a:lvl2pPr marL="0">
              <a:lnSpc>
                <a:spcPct val="100000"/>
              </a:lnSpc>
              <a:spcBef>
                <a:spcPts val="0"/>
              </a:spcBef>
              <a:defRPr sz="1200"/>
            </a:lvl2pPr>
            <a:lvl3pPr marL="0">
              <a:lnSpc>
                <a:spcPct val="100000"/>
              </a:lnSpc>
              <a:defRPr sz="12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2BF42F5-64E3-3C3B-A3CF-824F499784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3807" y="2892561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226DC938-4751-91B1-15AA-7108EEA722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6911" y="3998537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200" b="1"/>
            </a:lvl1pPr>
            <a:lvl2pPr marL="0">
              <a:lnSpc>
                <a:spcPct val="100000"/>
              </a:lnSpc>
              <a:spcBef>
                <a:spcPts val="0"/>
              </a:spcBef>
              <a:defRPr sz="1200"/>
            </a:lvl2pPr>
            <a:lvl3pPr marL="0">
              <a:lnSpc>
                <a:spcPct val="100000"/>
              </a:lnSpc>
              <a:defRPr sz="12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7DBAB1F-FAC4-0646-65B2-A184D8FB3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03807" y="399853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1CEC6047-135D-F7DF-1D66-E3CE25B46D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76911" y="5233810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200" b="1"/>
            </a:lvl1pPr>
            <a:lvl2pPr marL="0">
              <a:lnSpc>
                <a:spcPct val="100000"/>
              </a:lnSpc>
              <a:spcBef>
                <a:spcPts val="0"/>
              </a:spcBef>
              <a:defRPr sz="1200"/>
            </a:lvl2pPr>
            <a:lvl3pPr marL="0">
              <a:lnSpc>
                <a:spcPct val="100000"/>
              </a:lnSpc>
              <a:defRPr sz="12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52A7E8C9-0365-A85C-D1F8-F179409BB9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3807" y="5233810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B1BC8E94-E171-6EF4-A72C-1C52B22DEE1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395" y="6341194"/>
            <a:ext cx="982982" cy="1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62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7616B94A-699C-D48B-4826-319D2E5EB02C}"/>
              </a:ext>
            </a:extLst>
          </p:cNvPr>
          <p:cNvSpPr/>
          <p:nvPr userDrawn="1"/>
        </p:nvSpPr>
        <p:spPr>
          <a:xfrm>
            <a:off x="3238701" y="0"/>
            <a:ext cx="2984635" cy="6857615"/>
          </a:xfrm>
          <a:custGeom>
            <a:avLst/>
            <a:gdLst/>
            <a:ahLst/>
            <a:cxnLst/>
            <a:rect l="l" t="t" r="r" b="b"/>
            <a:pathLst>
              <a:path w="4921884" h="11308715">
                <a:moveTo>
                  <a:pt x="4921316" y="0"/>
                </a:moveTo>
                <a:lnTo>
                  <a:pt x="0" y="0"/>
                </a:lnTo>
                <a:lnTo>
                  <a:pt x="0" y="11308556"/>
                </a:lnTo>
                <a:lnTo>
                  <a:pt x="4921316" y="11308556"/>
                </a:lnTo>
                <a:lnTo>
                  <a:pt x="4921316" y="0"/>
                </a:lnTo>
                <a:close/>
              </a:path>
            </a:pathLst>
          </a:custGeom>
          <a:solidFill>
            <a:srgbClr val="B3D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8D372FC-D68F-323C-6974-F899B9206911}"/>
              </a:ext>
            </a:extLst>
          </p:cNvPr>
          <p:cNvSpPr/>
          <p:nvPr userDrawn="1"/>
        </p:nvSpPr>
        <p:spPr>
          <a:xfrm>
            <a:off x="6222991" y="0"/>
            <a:ext cx="2984635" cy="6857615"/>
          </a:xfrm>
          <a:custGeom>
            <a:avLst/>
            <a:gdLst/>
            <a:ahLst/>
            <a:cxnLst/>
            <a:rect l="l" t="t" r="r" b="b"/>
            <a:pathLst>
              <a:path w="4921884" h="11308715">
                <a:moveTo>
                  <a:pt x="4921316" y="0"/>
                </a:moveTo>
                <a:lnTo>
                  <a:pt x="0" y="0"/>
                </a:lnTo>
                <a:lnTo>
                  <a:pt x="0" y="11308556"/>
                </a:lnTo>
                <a:lnTo>
                  <a:pt x="4921316" y="11308556"/>
                </a:lnTo>
                <a:lnTo>
                  <a:pt x="4921316" y="0"/>
                </a:lnTo>
                <a:close/>
              </a:path>
            </a:pathLst>
          </a:custGeom>
          <a:solidFill>
            <a:srgbClr val="C6D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EED76A7-88A9-7A08-B1C4-4C09EE0CC3FC}"/>
              </a:ext>
            </a:extLst>
          </p:cNvPr>
          <p:cNvSpPr/>
          <p:nvPr userDrawn="1"/>
        </p:nvSpPr>
        <p:spPr>
          <a:xfrm>
            <a:off x="9207282" y="0"/>
            <a:ext cx="2984635" cy="6857615"/>
          </a:xfrm>
          <a:custGeom>
            <a:avLst/>
            <a:gdLst/>
            <a:ahLst/>
            <a:cxnLst/>
            <a:rect l="l" t="t" r="r" b="b"/>
            <a:pathLst>
              <a:path w="4921884" h="11308715">
                <a:moveTo>
                  <a:pt x="4921316" y="0"/>
                </a:moveTo>
                <a:lnTo>
                  <a:pt x="0" y="0"/>
                </a:lnTo>
                <a:lnTo>
                  <a:pt x="0" y="11308556"/>
                </a:lnTo>
                <a:lnTo>
                  <a:pt x="4921316" y="11308556"/>
                </a:lnTo>
                <a:lnTo>
                  <a:pt x="4921316" y="0"/>
                </a:lnTo>
                <a:close/>
              </a:path>
            </a:pathLst>
          </a:custGeom>
          <a:solidFill>
            <a:srgbClr val="D9E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5198F1-FB24-3DDB-679C-D337FA814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3234" y="3199900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CECF875-5617-81A1-8D61-C20930BC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32963"/>
            <a:ext cx="2439989" cy="1518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91092F-D420-7B5D-2E2E-36CB9FD2B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2124738"/>
            <a:ext cx="2491577" cy="377707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C72B7B-B087-ECBF-FFC9-52F9E57E6F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3193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8120C6C8-FD40-71C3-34F3-82F0D0A057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09361" y="3199900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DB1ADFD-7E15-4B23-4F5E-93E1B8CC7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9320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77E3E3B6-742B-540F-DDBF-2A1ABEDC71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79466" y="3199900"/>
            <a:ext cx="2097101" cy="784255"/>
          </a:xfrm>
        </p:spPr>
        <p:txBody>
          <a:bodyPr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2180980-A2AC-AAB9-27FF-CD15CC8F80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9425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lIns="36000" tIns="72000"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300D857-A13C-F007-DAA5-8904527456FD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4046517D-6314-104C-9346-898F8B388A3F}" type="datetime3">
              <a:rPr lang="en-GB" smtClean="0"/>
              <a:t>25 June, 2026</a:t>
            </a:fld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FB37BC7-DBEA-40C4-7B8C-347FFCFE697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51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5A0838E9-5821-F39B-A803-F8312FB7D8B9}"/>
              </a:ext>
            </a:extLst>
          </p:cNvPr>
          <p:cNvSpPr/>
          <p:nvPr userDrawn="1"/>
        </p:nvSpPr>
        <p:spPr>
          <a:xfrm>
            <a:off x="3238701" y="0"/>
            <a:ext cx="2238380" cy="6857615"/>
          </a:xfrm>
          <a:custGeom>
            <a:avLst/>
            <a:gdLst/>
            <a:ahLst/>
            <a:cxnLst/>
            <a:rect l="l" t="t" r="r" b="b"/>
            <a:pathLst>
              <a:path w="3691254" h="11308715">
                <a:moveTo>
                  <a:pt x="3690976" y="0"/>
                </a:moveTo>
                <a:lnTo>
                  <a:pt x="0" y="0"/>
                </a:lnTo>
                <a:lnTo>
                  <a:pt x="0" y="11308556"/>
                </a:lnTo>
                <a:lnTo>
                  <a:pt x="3690976" y="11308556"/>
                </a:lnTo>
                <a:lnTo>
                  <a:pt x="3690976" y="0"/>
                </a:lnTo>
                <a:close/>
              </a:path>
            </a:pathLst>
          </a:custGeom>
          <a:solidFill>
            <a:srgbClr val="66C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7DCB9F8-8BBE-38CA-3C14-63E7125CFFB8}"/>
              </a:ext>
            </a:extLst>
          </p:cNvPr>
          <p:cNvSpPr/>
          <p:nvPr userDrawn="1"/>
        </p:nvSpPr>
        <p:spPr>
          <a:xfrm>
            <a:off x="5476919" y="0"/>
            <a:ext cx="2238380" cy="6857615"/>
          </a:xfrm>
          <a:custGeom>
            <a:avLst/>
            <a:gdLst/>
            <a:ahLst/>
            <a:cxnLst/>
            <a:rect l="l" t="t" r="r" b="b"/>
            <a:pathLst>
              <a:path w="3691254" h="11308715">
                <a:moveTo>
                  <a:pt x="3690987" y="0"/>
                </a:moveTo>
                <a:lnTo>
                  <a:pt x="0" y="0"/>
                </a:lnTo>
                <a:lnTo>
                  <a:pt x="0" y="11308556"/>
                </a:lnTo>
                <a:lnTo>
                  <a:pt x="3690987" y="11308556"/>
                </a:lnTo>
                <a:lnTo>
                  <a:pt x="3690987" y="0"/>
                </a:lnTo>
                <a:close/>
              </a:path>
            </a:pathLst>
          </a:custGeom>
          <a:solidFill>
            <a:srgbClr val="93DB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6A2A0A71-E2C4-E0DF-BC9F-3DDE911F6DC3}"/>
              </a:ext>
            </a:extLst>
          </p:cNvPr>
          <p:cNvSpPr/>
          <p:nvPr userDrawn="1"/>
        </p:nvSpPr>
        <p:spPr>
          <a:xfrm>
            <a:off x="7715137" y="0"/>
            <a:ext cx="2238380" cy="6857615"/>
          </a:xfrm>
          <a:custGeom>
            <a:avLst/>
            <a:gdLst/>
            <a:ahLst/>
            <a:cxnLst/>
            <a:rect l="l" t="t" r="r" b="b"/>
            <a:pathLst>
              <a:path w="3691255" h="11308715">
                <a:moveTo>
                  <a:pt x="3690987" y="0"/>
                </a:moveTo>
                <a:lnTo>
                  <a:pt x="0" y="0"/>
                </a:lnTo>
                <a:lnTo>
                  <a:pt x="0" y="11308556"/>
                </a:lnTo>
                <a:lnTo>
                  <a:pt x="3690987" y="11308556"/>
                </a:lnTo>
                <a:lnTo>
                  <a:pt x="3690987" y="0"/>
                </a:lnTo>
                <a:close/>
              </a:path>
            </a:pathLst>
          </a:custGeom>
          <a:solidFill>
            <a:srgbClr val="C1E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A4EEF137-1CEE-0CAF-6FF6-B4BF4F3220E6}"/>
              </a:ext>
            </a:extLst>
          </p:cNvPr>
          <p:cNvSpPr/>
          <p:nvPr userDrawn="1"/>
        </p:nvSpPr>
        <p:spPr>
          <a:xfrm>
            <a:off x="9953354" y="0"/>
            <a:ext cx="2238380" cy="6857615"/>
          </a:xfrm>
          <a:custGeom>
            <a:avLst/>
            <a:gdLst/>
            <a:ahLst/>
            <a:cxnLst/>
            <a:rect l="l" t="t" r="r" b="b"/>
            <a:pathLst>
              <a:path w="3691255" h="11308715">
                <a:moveTo>
                  <a:pt x="3690976" y="0"/>
                </a:moveTo>
                <a:lnTo>
                  <a:pt x="0" y="0"/>
                </a:lnTo>
                <a:lnTo>
                  <a:pt x="0" y="11308556"/>
                </a:lnTo>
                <a:lnTo>
                  <a:pt x="3690976" y="11308556"/>
                </a:lnTo>
                <a:lnTo>
                  <a:pt x="3690976" y="0"/>
                </a:lnTo>
                <a:close/>
              </a:path>
            </a:pathLst>
          </a:custGeom>
          <a:solidFill>
            <a:srgbClr val="EF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5198F1-FB24-3DDB-679C-D337FA814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3234" y="3199900"/>
            <a:ext cx="2023685" cy="784255"/>
          </a:xfrm>
        </p:spPr>
        <p:txBody>
          <a:bodyPr/>
          <a:lstStyle>
            <a:lvl1pPr>
              <a:lnSpc>
                <a:spcPct val="100000"/>
              </a:lnSpc>
              <a:defRPr sz="1500" b="1"/>
            </a:lvl1pPr>
            <a:lvl2pPr marL="0">
              <a:lnSpc>
                <a:spcPct val="100000"/>
              </a:lnSpc>
              <a:spcBef>
                <a:spcPts val="0"/>
              </a:spcBef>
              <a:defRPr sz="15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CECF875-5617-81A1-8D61-C20930BC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32963"/>
            <a:ext cx="2439989" cy="1518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91092F-D420-7B5D-2E2E-36CB9FD2B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2124738"/>
            <a:ext cx="2491577" cy="377707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493DA-8418-9A7C-6F1F-82FB79D7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6BF2-E4F0-AA4C-8B27-26220B021F73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4A4D2-D662-CE46-53B8-6ED2352D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C72B7B-B087-ECBF-FFC9-52F9E57E6F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3193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8120C6C8-FD40-71C3-34F3-82F0D0A057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1085" y="3199900"/>
            <a:ext cx="2063890" cy="784255"/>
          </a:xfrm>
        </p:spPr>
        <p:txBody>
          <a:bodyPr/>
          <a:lstStyle>
            <a:lvl1pPr>
              <a:lnSpc>
                <a:spcPct val="100000"/>
              </a:lnSpc>
              <a:defRPr sz="1500" b="1"/>
            </a:lvl1pPr>
            <a:lvl2pPr marL="0">
              <a:lnSpc>
                <a:spcPct val="100000"/>
              </a:lnSpc>
              <a:spcBef>
                <a:spcPts val="0"/>
              </a:spcBef>
              <a:defRPr sz="15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DB1ADFD-7E15-4B23-4F5E-93E1B8CC7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41043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77E3E3B6-742B-540F-DDBF-2A1ABEDC71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21953" y="3199900"/>
            <a:ext cx="2031077" cy="784255"/>
          </a:xfrm>
        </p:spPr>
        <p:txBody>
          <a:bodyPr/>
          <a:lstStyle>
            <a:lvl1pPr>
              <a:lnSpc>
                <a:spcPct val="100000"/>
              </a:lnSpc>
              <a:defRPr sz="1500" b="1"/>
            </a:lvl1pPr>
            <a:lvl2pPr marL="0">
              <a:lnSpc>
                <a:spcPct val="100000"/>
              </a:lnSpc>
              <a:spcBef>
                <a:spcPts val="0"/>
              </a:spcBef>
              <a:defRPr sz="15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2180980-A2AC-AAB9-27FF-CD15CC8F80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11912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BC18A88D-404D-E332-E247-67B88E6DE3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150130" y="3199900"/>
            <a:ext cx="2023685" cy="784255"/>
          </a:xfrm>
        </p:spPr>
        <p:txBody>
          <a:bodyPr/>
          <a:lstStyle>
            <a:lvl1pPr>
              <a:lnSpc>
                <a:spcPct val="100000"/>
              </a:lnSpc>
              <a:defRPr sz="1500" b="1"/>
            </a:lvl1pPr>
            <a:lvl2pPr marL="0">
              <a:lnSpc>
                <a:spcPct val="100000"/>
              </a:lnSpc>
              <a:spcBef>
                <a:spcPts val="0"/>
              </a:spcBef>
              <a:defRPr sz="1500"/>
            </a:lvl2pPr>
            <a:lvl3pPr marL="0">
              <a:lnSpc>
                <a:spcPct val="100000"/>
              </a:lnSpc>
              <a:defRPr sz="1500"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A42CE5FF-EB51-47A6-2FB0-7E7AE8F0E1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40089" y="2195067"/>
            <a:ext cx="706979" cy="70697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3700"/>
            </a:lvl1pPr>
            <a:lvl2pPr>
              <a:defRPr sz="3700"/>
            </a:lvl2pPr>
            <a:lvl3pPr>
              <a:defRPr sz="3700"/>
            </a:lvl3pPr>
            <a:lvl4pPr>
              <a:defRPr sz="3700"/>
            </a:lvl4pPr>
            <a:lvl5pPr>
              <a:defRPr sz="3700"/>
            </a:lvl5pPr>
          </a:lstStyle>
          <a:p>
            <a:pPr lvl="0"/>
            <a:r>
              <a:rPr lang="en-GB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318275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and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5809A7-4FE5-4BEB-B64F-91899D454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30620"/>
            <a:ext cx="5342424" cy="4470026"/>
          </a:xfrm>
        </p:spPr>
        <p:txBody>
          <a:bodyPr numCol="2" spcCol="360000"/>
          <a:lstStyle>
            <a:lvl1pPr>
              <a:defRPr sz="1000" b="1"/>
            </a:lvl1pPr>
            <a:lvl2pPr marL="0">
              <a:spcBef>
                <a:spcPts val="1500"/>
              </a:spcBef>
              <a:defRPr sz="1400"/>
            </a:lvl2pPr>
            <a:lvl3pPr marL="0">
              <a:defRPr sz="1400"/>
            </a:lvl3pPr>
            <a:lvl4pPr marL="0"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EAA25-5718-347C-72BB-895E7014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342424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59A11-69C7-96F5-9619-AE19BF3D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60848" y="6262510"/>
            <a:ext cx="1381367" cy="248399"/>
          </a:xfrm>
        </p:spPr>
        <p:txBody>
          <a:bodyPr/>
          <a:lstStyle/>
          <a:p>
            <a:fld id="{A745D817-971F-994F-9E94-A32FB971F0F5}" type="datetime3">
              <a:rPr lang="en-GB" smtClean="0"/>
              <a:t>25 June, 2026</a:t>
            </a:fld>
            <a:endParaRPr lang="en-GB"/>
          </a:p>
        </p:txBody>
      </p:sp>
      <p:sp>
        <p:nvSpPr>
          <p:cNvPr id="13" name="object 51">
            <a:extLst>
              <a:ext uri="{FF2B5EF4-FFF2-40B4-BE49-F238E27FC236}">
                <a16:creationId xmlns:a16="http://schemas.microsoft.com/office/drawing/2014/main" id="{A229D4F3-24CD-1CD9-4411-CBD5D8EC0701}"/>
              </a:ext>
            </a:extLst>
          </p:cNvPr>
          <p:cNvSpPr/>
          <p:nvPr userDrawn="1"/>
        </p:nvSpPr>
        <p:spPr>
          <a:xfrm>
            <a:off x="3199016" y="1561990"/>
            <a:ext cx="0" cy="3936900"/>
          </a:xfrm>
          <a:custGeom>
            <a:avLst/>
            <a:gdLst/>
            <a:ahLst/>
            <a:cxnLst/>
            <a:rect l="l" t="t" r="r" b="b"/>
            <a:pathLst>
              <a:path h="6492240">
                <a:moveTo>
                  <a:pt x="0" y="0"/>
                </a:moveTo>
                <a:lnTo>
                  <a:pt x="0" y="6491948"/>
                </a:lnTo>
              </a:path>
            </a:pathLst>
          </a:custGeom>
          <a:ln w="9525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2">
            <a:extLst>
              <a:ext uri="{FF2B5EF4-FFF2-40B4-BE49-F238E27FC236}">
                <a16:creationId xmlns:a16="http://schemas.microsoft.com/office/drawing/2014/main" id="{37CFEED5-B2D6-67F6-8249-CAD58001D8B9}"/>
              </a:ext>
            </a:extLst>
          </p:cNvPr>
          <p:cNvSpPr/>
          <p:nvPr userDrawn="1"/>
        </p:nvSpPr>
        <p:spPr>
          <a:xfrm>
            <a:off x="384576" y="1561990"/>
            <a:ext cx="0" cy="3936900"/>
          </a:xfrm>
          <a:custGeom>
            <a:avLst/>
            <a:gdLst/>
            <a:ahLst/>
            <a:cxnLst/>
            <a:rect l="l" t="t" r="r" b="b"/>
            <a:pathLst>
              <a:path h="6492240">
                <a:moveTo>
                  <a:pt x="0" y="0"/>
                </a:moveTo>
                <a:lnTo>
                  <a:pt x="0" y="6491948"/>
                </a:lnTo>
              </a:path>
            </a:pathLst>
          </a:custGeom>
          <a:ln w="9525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map with a red line">
            <a:extLst>
              <a:ext uri="{FF2B5EF4-FFF2-40B4-BE49-F238E27FC236}">
                <a16:creationId xmlns:a16="http://schemas.microsoft.com/office/drawing/2014/main" id="{0986D7E8-BADB-B1C0-EB30-53FD932F0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3456" y="53165"/>
            <a:ext cx="5864408" cy="66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9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5198F1-FB24-3DDB-679C-D337FA814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3683" y="498065"/>
            <a:ext cx="3526046" cy="536395"/>
          </a:xfrm>
        </p:spPr>
        <p:txBody>
          <a:bodyPr anchor="ctr"/>
          <a:lstStyle>
            <a:lvl1pPr>
              <a:lnSpc>
                <a:spcPct val="100000"/>
              </a:lnSpc>
              <a:defRPr sz="1600" b="0"/>
            </a:lvl1pPr>
            <a:lvl2pPr marL="0">
              <a:lnSpc>
                <a:spcPct val="100000"/>
              </a:lnSpc>
              <a:spcBef>
                <a:spcPts val="0"/>
              </a:spcBef>
              <a:defRPr sz="1600" b="0"/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A1045C-ECF8-7707-4262-77D77D667F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26400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CECF875-5617-81A1-8D61-C20930BC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32963"/>
            <a:ext cx="6292851" cy="67779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91092F-D420-7B5D-2E2E-36CB9FD2B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944943"/>
            <a:ext cx="3724275" cy="37770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493DA-8418-9A7C-6F1F-82FB79D7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AE8F-D35E-674F-8E1D-D42D0A5F6C71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4A4D2-D662-CE46-53B8-6ED2352D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BAADC36-C786-9FB7-676B-354A572272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395" y="6341194"/>
            <a:ext cx="982982" cy="1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07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DF85-DB7C-F24F-0790-AFC8126B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02EAB-BA96-AE01-2ED4-71EC8E1B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9BB4-BF18-2A4E-AE15-C7021883A354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F9D8A-E75E-DF52-E142-113C071C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5814DEF-431D-5934-E724-85E8E2054C71}"/>
              </a:ext>
            </a:extLst>
          </p:cNvPr>
          <p:cNvSpPr/>
          <p:nvPr userDrawn="1"/>
        </p:nvSpPr>
        <p:spPr>
          <a:xfrm>
            <a:off x="381402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5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A4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86153458-3D9E-E24A-F504-36397F9FC235}"/>
              </a:ext>
            </a:extLst>
          </p:cNvPr>
          <p:cNvSpPr/>
          <p:nvPr userDrawn="1"/>
        </p:nvSpPr>
        <p:spPr>
          <a:xfrm>
            <a:off x="4191134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5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A0C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6933462F-B05E-0587-433E-121B9F4CB7D8}"/>
              </a:ext>
            </a:extLst>
          </p:cNvPr>
          <p:cNvSpPr/>
          <p:nvPr userDrawn="1"/>
        </p:nvSpPr>
        <p:spPr>
          <a:xfrm>
            <a:off x="8000866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4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1C4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D413FD60-4874-D3C7-7BD8-5319CF00A2B2}"/>
              </a:ext>
            </a:extLst>
          </p:cNvPr>
          <p:cNvSpPr/>
          <p:nvPr userDrawn="1"/>
        </p:nvSpPr>
        <p:spPr>
          <a:xfrm>
            <a:off x="2286268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5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DD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65B7FF66-69BB-82FB-5335-3C24EE3E781A}"/>
              </a:ext>
            </a:extLst>
          </p:cNvPr>
          <p:cNvSpPr/>
          <p:nvPr userDrawn="1"/>
        </p:nvSpPr>
        <p:spPr>
          <a:xfrm>
            <a:off x="6096000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4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EAE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5DFC61EA-C5C5-DAEF-313A-D5413961A8FF}"/>
              </a:ext>
            </a:extLst>
          </p:cNvPr>
          <p:cNvSpPr/>
          <p:nvPr userDrawn="1"/>
        </p:nvSpPr>
        <p:spPr>
          <a:xfrm>
            <a:off x="9905733" y="1663584"/>
            <a:ext cx="1904914" cy="4341987"/>
          </a:xfrm>
          <a:custGeom>
            <a:avLst/>
            <a:gdLst/>
            <a:ahLst/>
            <a:cxnLst/>
            <a:rect l="l" t="t" r="r" b="b"/>
            <a:pathLst>
              <a:path w="3141344" h="7160259">
                <a:moveTo>
                  <a:pt x="3141265" y="0"/>
                </a:moveTo>
                <a:lnTo>
                  <a:pt x="0" y="0"/>
                </a:lnTo>
                <a:lnTo>
                  <a:pt x="0" y="7159771"/>
                </a:lnTo>
                <a:lnTo>
                  <a:pt x="3141265" y="7159771"/>
                </a:lnTo>
                <a:lnTo>
                  <a:pt x="3141265" y="0"/>
                </a:lnTo>
                <a:close/>
              </a:path>
            </a:pathLst>
          </a:custGeom>
          <a:solidFill>
            <a:srgbClr val="66C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913FFD81-2F76-53F8-28B2-9148F4FBE7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9585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BB080E-B706-2BCE-DE1A-AA1DCB7E9FEB}"/>
              </a:ext>
            </a:extLst>
          </p:cNvPr>
          <p:cNvGrpSpPr/>
          <p:nvPr userDrawn="1"/>
        </p:nvGrpSpPr>
        <p:grpSpPr>
          <a:xfrm>
            <a:off x="1753699" y="1846744"/>
            <a:ext cx="352334" cy="352334"/>
            <a:chOff x="1753699" y="1846744"/>
            <a:chExt cx="352334" cy="352334"/>
          </a:xfrm>
        </p:grpSpPr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AD1BB155-1D93-DEEC-9A7C-23F746DE2B90}"/>
                </a:ext>
              </a:extLst>
            </p:cNvPr>
            <p:cNvSpPr/>
            <p:nvPr/>
          </p:nvSpPr>
          <p:spPr>
            <a:xfrm>
              <a:off x="1753699" y="1846744"/>
              <a:ext cx="352334" cy="352334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26" y="580652"/>
                  </a:moveTo>
                  <a:lnTo>
                    <a:pt x="337418" y="576852"/>
                  </a:lnTo>
                  <a:lnTo>
                    <a:pt x="382090" y="565851"/>
                  </a:lnTo>
                  <a:lnTo>
                    <a:pt x="423746" y="548246"/>
                  </a:lnTo>
                  <a:lnTo>
                    <a:pt x="461788" y="524635"/>
                  </a:lnTo>
                  <a:lnTo>
                    <a:pt x="495617" y="495617"/>
                  </a:lnTo>
                  <a:lnTo>
                    <a:pt x="524635" y="461788"/>
                  </a:lnTo>
                  <a:lnTo>
                    <a:pt x="548246" y="423746"/>
                  </a:lnTo>
                  <a:lnTo>
                    <a:pt x="565851" y="382090"/>
                  </a:lnTo>
                  <a:lnTo>
                    <a:pt x="576852" y="337418"/>
                  </a:lnTo>
                  <a:lnTo>
                    <a:pt x="580652" y="290326"/>
                  </a:lnTo>
                  <a:lnTo>
                    <a:pt x="576852" y="243234"/>
                  </a:lnTo>
                  <a:lnTo>
                    <a:pt x="565851" y="198561"/>
                  </a:lnTo>
                  <a:lnTo>
                    <a:pt x="548246" y="156905"/>
                  </a:lnTo>
                  <a:lnTo>
                    <a:pt x="524635" y="118864"/>
                  </a:lnTo>
                  <a:lnTo>
                    <a:pt x="495617" y="85035"/>
                  </a:lnTo>
                  <a:lnTo>
                    <a:pt x="461788" y="56016"/>
                  </a:lnTo>
                  <a:lnTo>
                    <a:pt x="423746" y="32406"/>
                  </a:lnTo>
                  <a:lnTo>
                    <a:pt x="382090" y="14801"/>
                  </a:lnTo>
                  <a:lnTo>
                    <a:pt x="337418" y="3799"/>
                  </a:lnTo>
                  <a:lnTo>
                    <a:pt x="290326" y="0"/>
                  </a:lnTo>
                  <a:lnTo>
                    <a:pt x="243234" y="3799"/>
                  </a:lnTo>
                  <a:lnTo>
                    <a:pt x="198561" y="14801"/>
                  </a:lnTo>
                  <a:lnTo>
                    <a:pt x="156905" y="32406"/>
                  </a:lnTo>
                  <a:lnTo>
                    <a:pt x="118864" y="56016"/>
                  </a:lnTo>
                  <a:lnTo>
                    <a:pt x="85035" y="85035"/>
                  </a:lnTo>
                  <a:lnTo>
                    <a:pt x="56016" y="118864"/>
                  </a:lnTo>
                  <a:lnTo>
                    <a:pt x="32406" y="156905"/>
                  </a:lnTo>
                  <a:lnTo>
                    <a:pt x="14801" y="198561"/>
                  </a:lnTo>
                  <a:lnTo>
                    <a:pt x="3799" y="243234"/>
                  </a:lnTo>
                  <a:lnTo>
                    <a:pt x="0" y="290326"/>
                  </a:lnTo>
                  <a:lnTo>
                    <a:pt x="3799" y="337418"/>
                  </a:lnTo>
                  <a:lnTo>
                    <a:pt x="14801" y="382090"/>
                  </a:lnTo>
                  <a:lnTo>
                    <a:pt x="32406" y="423746"/>
                  </a:lnTo>
                  <a:lnTo>
                    <a:pt x="56016" y="461788"/>
                  </a:lnTo>
                  <a:lnTo>
                    <a:pt x="85035" y="495617"/>
                  </a:lnTo>
                  <a:lnTo>
                    <a:pt x="118864" y="524635"/>
                  </a:lnTo>
                  <a:lnTo>
                    <a:pt x="156905" y="548246"/>
                  </a:lnTo>
                  <a:lnTo>
                    <a:pt x="198561" y="565851"/>
                  </a:lnTo>
                  <a:lnTo>
                    <a:pt x="243234" y="576852"/>
                  </a:lnTo>
                  <a:lnTo>
                    <a:pt x="290326" y="580652"/>
                  </a:lnTo>
                  <a:close/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C601C5EA-6C4A-723A-6E0F-DCA0956FAAB4}"/>
                </a:ext>
              </a:extLst>
            </p:cNvPr>
            <p:cNvSpPr/>
            <p:nvPr/>
          </p:nvSpPr>
          <p:spPr>
            <a:xfrm>
              <a:off x="1850383" y="2025979"/>
              <a:ext cx="159032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772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3560C386-4ADD-4C9B-5D75-9D7DD3D53EC4}"/>
                </a:ext>
              </a:extLst>
            </p:cNvPr>
            <p:cNvSpPr/>
            <p:nvPr/>
          </p:nvSpPr>
          <p:spPr>
            <a:xfrm>
              <a:off x="1950287" y="1966198"/>
              <a:ext cx="60070" cy="119755"/>
            </a:xfrm>
            <a:custGeom>
              <a:avLst/>
              <a:gdLst/>
              <a:ahLst/>
              <a:cxnLst/>
              <a:rect l="l" t="t" r="r" b="b"/>
              <a:pathLst>
                <a:path w="99060" h="197485">
                  <a:moveTo>
                    <a:pt x="0" y="197156"/>
                  </a:moveTo>
                  <a:lnTo>
                    <a:pt x="98583" y="98572"/>
                  </a:lnTo>
                  <a:lnTo>
                    <a:pt x="1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2B869CD8-3DB8-AEA3-DC84-A036A86622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1737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C57998-5D82-6245-184D-92122F2696FB}"/>
              </a:ext>
            </a:extLst>
          </p:cNvPr>
          <p:cNvGrpSpPr/>
          <p:nvPr userDrawn="1"/>
        </p:nvGrpSpPr>
        <p:grpSpPr>
          <a:xfrm>
            <a:off x="3655754" y="1846744"/>
            <a:ext cx="352334" cy="352334"/>
            <a:chOff x="1753699" y="1846744"/>
            <a:chExt cx="352334" cy="352334"/>
          </a:xfrm>
        </p:grpSpPr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3C130FA8-0F4A-628E-5F5E-ADC3B8335DB7}"/>
                </a:ext>
              </a:extLst>
            </p:cNvPr>
            <p:cNvSpPr/>
            <p:nvPr/>
          </p:nvSpPr>
          <p:spPr>
            <a:xfrm>
              <a:off x="1753699" y="1846744"/>
              <a:ext cx="352334" cy="352334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26" y="580652"/>
                  </a:moveTo>
                  <a:lnTo>
                    <a:pt x="337418" y="576852"/>
                  </a:lnTo>
                  <a:lnTo>
                    <a:pt x="382090" y="565851"/>
                  </a:lnTo>
                  <a:lnTo>
                    <a:pt x="423746" y="548246"/>
                  </a:lnTo>
                  <a:lnTo>
                    <a:pt x="461788" y="524635"/>
                  </a:lnTo>
                  <a:lnTo>
                    <a:pt x="495617" y="495617"/>
                  </a:lnTo>
                  <a:lnTo>
                    <a:pt x="524635" y="461788"/>
                  </a:lnTo>
                  <a:lnTo>
                    <a:pt x="548246" y="423746"/>
                  </a:lnTo>
                  <a:lnTo>
                    <a:pt x="565851" y="382090"/>
                  </a:lnTo>
                  <a:lnTo>
                    <a:pt x="576852" y="337418"/>
                  </a:lnTo>
                  <a:lnTo>
                    <a:pt x="580652" y="290326"/>
                  </a:lnTo>
                  <a:lnTo>
                    <a:pt x="576852" y="243234"/>
                  </a:lnTo>
                  <a:lnTo>
                    <a:pt x="565851" y="198561"/>
                  </a:lnTo>
                  <a:lnTo>
                    <a:pt x="548246" y="156905"/>
                  </a:lnTo>
                  <a:lnTo>
                    <a:pt x="524635" y="118864"/>
                  </a:lnTo>
                  <a:lnTo>
                    <a:pt x="495617" y="85035"/>
                  </a:lnTo>
                  <a:lnTo>
                    <a:pt x="461788" y="56016"/>
                  </a:lnTo>
                  <a:lnTo>
                    <a:pt x="423746" y="32406"/>
                  </a:lnTo>
                  <a:lnTo>
                    <a:pt x="382090" y="14801"/>
                  </a:lnTo>
                  <a:lnTo>
                    <a:pt x="337418" y="3799"/>
                  </a:lnTo>
                  <a:lnTo>
                    <a:pt x="290326" y="0"/>
                  </a:lnTo>
                  <a:lnTo>
                    <a:pt x="243234" y="3799"/>
                  </a:lnTo>
                  <a:lnTo>
                    <a:pt x="198561" y="14801"/>
                  </a:lnTo>
                  <a:lnTo>
                    <a:pt x="156905" y="32406"/>
                  </a:lnTo>
                  <a:lnTo>
                    <a:pt x="118864" y="56016"/>
                  </a:lnTo>
                  <a:lnTo>
                    <a:pt x="85035" y="85035"/>
                  </a:lnTo>
                  <a:lnTo>
                    <a:pt x="56016" y="118864"/>
                  </a:lnTo>
                  <a:lnTo>
                    <a:pt x="32406" y="156905"/>
                  </a:lnTo>
                  <a:lnTo>
                    <a:pt x="14801" y="198561"/>
                  </a:lnTo>
                  <a:lnTo>
                    <a:pt x="3799" y="243234"/>
                  </a:lnTo>
                  <a:lnTo>
                    <a:pt x="0" y="290326"/>
                  </a:lnTo>
                  <a:lnTo>
                    <a:pt x="3799" y="337418"/>
                  </a:lnTo>
                  <a:lnTo>
                    <a:pt x="14801" y="382090"/>
                  </a:lnTo>
                  <a:lnTo>
                    <a:pt x="32406" y="423746"/>
                  </a:lnTo>
                  <a:lnTo>
                    <a:pt x="56016" y="461788"/>
                  </a:lnTo>
                  <a:lnTo>
                    <a:pt x="85035" y="495617"/>
                  </a:lnTo>
                  <a:lnTo>
                    <a:pt x="118864" y="524635"/>
                  </a:lnTo>
                  <a:lnTo>
                    <a:pt x="156905" y="548246"/>
                  </a:lnTo>
                  <a:lnTo>
                    <a:pt x="198561" y="565851"/>
                  </a:lnTo>
                  <a:lnTo>
                    <a:pt x="243234" y="576852"/>
                  </a:lnTo>
                  <a:lnTo>
                    <a:pt x="290326" y="580652"/>
                  </a:lnTo>
                  <a:close/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2EF75FFD-8058-395F-3AA0-29F2E85FFF6E}"/>
                </a:ext>
              </a:extLst>
            </p:cNvPr>
            <p:cNvSpPr/>
            <p:nvPr/>
          </p:nvSpPr>
          <p:spPr>
            <a:xfrm>
              <a:off x="1850383" y="2025979"/>
              <a:ext cx="159032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772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8494D277-FCED-2E98-396F-DEE9F17D7876}"/>
                </a:ext>
              </a:extLst>
            </p:cNvPr>
            <p:cNvSpPr/>
            <p:nvPr/>
          </p:nvSpPr>
          <p:spPr>
            <a:xfrm>
              <a:off x="1950287" y="1966198"/>
              <a:ext cx="60070" cy="119755"/>
            </a:xfrm>
            <a:custGeom>
              <a:avLst/>
              <a:gdLst/>
              <a:ahLst/>
              <a:cxnLst/>
              <a:rect l="l" t="t" r="r" b="b"/>
              <a:pathLst>
                <a:path w="99060" h="197485">
                  <a:moveTo>
                    <a:pt x="0" y="197156"/>
                  </a:moveTo>
                  <a:lnTo>
                    <a:pt x="98583" y="98572"/>
                  </a:lnTo>
                  <a:lnTo>
                    <a:pt x="1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8AE3D0E4-76AF-E57E-C489-8072BD5261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93889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916BF6-69A7-E594-7A2D-D3197C894861}"/>
              </a:ext>
            </a:extLst>
          </p:cNvPr>
          <p:cNvGrpSpPr/>
          <p:nvPr userDrawn="1"/>
        </p:nvGrpSpPr>
        <p:grpSpPr>
          <a:xfrm>
            <a:off x="5557809" y="1846744"/>
            <a:ext cx="352334" cy="352334"/>
            <a:chOff x="1753699" y="1846744"/>
            <a:chExt cx="352334" cy="352334"/>
          </a:xfrm>
        </p:grpSpPr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B8336068-E100-73D0-0793-D762AC2DA3A5}"/>
                </a:ext>
              </a:extLst>
            </p:cNvPr>
            <p:cNvSpPr/>
            <p:nvPr/>
          </p:nvSpPr>
          <p:spPr>
            <a:xfrm>
              <a:off x="1753699" y="1846744"/>
              <a:ext cx="352334" cy="352334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26" y="580652"/>
                  </a:moveTo>
                  <a:lnTo>
                    <a:pt x="337418" y="576852"/>
                  </a:lnTo>
                  <a:lnTo>
                    <a:pt x="382090" y="565851"/>
                  </a:lnTo>
                  <a:lnTo>
                    <a:pt x="423746" y="548246"/>
                  </a:lnTo>
                  <a:lnTo>
                    <a:pt x="461788" y="524635"/>
                  </a:lnTo>
                  <a:lnTo>
                    <a:pt x="495617" y="495617"/>
                  </a:lnTo>
                  <a:lnTo>
                    <a:pt x="524635" y="461788"/>
                  </a:lnTo>
                  <a:lnTo>
                    <a:pt x="548246" y="423746"/>
                  </a:lnTo>
                  <a:lnTo>
                    <a:pt x="565851" y="382090"/>
                  </a:lnTo>
                  <a:lnTo>
                    <a:pt x="576852" y="337418"/>
                  </a:lnTo>
                  <a:lnTo>
                    <a:pt x="580652" y="290326"/>
                  </a:lnTo>
                  <a:lnTo>
                    <a:pt x="576852" y="243234"/>
                  </a:lnTo>
                  <a:lnTo>
                    <a:pt x="565851" y="198561"/>
                  </a:lnTo>
                  <a:lnTo>
                    <a:pt x="548246" y="156905"/>
                  </a:lnTo>
                  <a:lnTo>
                    <a:pt x="524635" y="118864"/>
                  </a:lnTo>
                  <a:lnTo>
                    <a:pt x="495617" y="85035"/>
                  </a:lnTo>
                  <a:lnTo>
                    <a:pt x="461788" y="56016"/>
                  </a:lnTo>
                  <a:lnTo>
                    <a:pt x="423746" y="32406"/>
                  </a:lnTo>
                  <a:lnTo>
                    <a:pt x="382090" y="14801"/>
                  </a:lnTo>
                  <a:lnTo>
                    <a:pt x="337418" y="3799"/>
                  </a:lnTo>
                  <a:lnTo>
                    <a:pt x="290326" y="0"/>
                  </a:lnTo>
                  <a:lnTo>
                    <a:pt x="243234" y="3799"/>
                  </a:lnTo>
                  <a:lnTo>
                    <a:pt x="198561" y="14801"/>
                  </a:lnTo>
                  <a:lnTo>
                    <a:pt x="156905" y="32406"/>
                  </a:lnTo>
                  <a:lnTo>
                    <a:pt x="118864" y="56016"/>
                  </a:lnTo>
                  <a:lnTo>
                    <a:pt x="85035" y="85035"/>
                  </a:lnTo>
                  <a:lnTo>
                    <a:pt x="56016" y="118864"/>
                  </a:lnTo>
                  <a:lnTo>
                    <a:pt x="32406" y="156905"/>
                  </a:lnTo>
                  <a:lnTo>
                    <a:pt x="14801" y="198561"/>
                  </a:lnTo>
                  <a:lnTo>
                    <a:pt x="3799" y="243234"/>
                  </a:lnTo>
                  <a:lnTo>
                    <a:pt x="0" y="290326"/>
                  </a:lnTo>
                  <a:lnTo>
                    <a:pt x="3799" y="337418"/>
                  </a:lnTo>
                  <a:lnTo>
                    <a:pt x="14801" y="382090"/>
                  </a:lnTo>
                  <a:lnTo>
                    <a:pt x="32406" y="423746"/>
                  </a:lnTo>
                  <a:lnTo>
                    <a:pt x="56016" y="461788"/>
                  </a:lnTo>
                  <a:lnTo>
                    <a:pt x="85035" y="495617"/>
                  </a:lnTo>
                  <a:lnTo>
                    <a:pt x="118864" y="524635"/>
                  </a:lnTo>
                  <a:lnTo>
                    <a:pt x="156905" y="548246"/>
                  </a:lnTo>
                  <a:lnTo>
                    <a:pt x="198561" y="565851"/>
                  </a:lnTo>
                  <a:lnTo>
                    <a:pt x="243234" y="576852"/>
                  </a:lnTo>
                  <a:lnTo>
                    <a:pt x="290326" y="580652"/>
                  </a:lnTo>
                  <a:close/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2">
              <a:extLst>
                <a:ext uri="{FF2B5EF4-FFF2-40B4-BE49-F238E27FC236}">
                  <a16:creationId xmlns:a16="http://schemas.microsoft.com/office/drawing/2014/main" id="{56AF8659-4D8A-73DA-1439-B35B37615DB2}"/>
                </a:ext>
              </a:extLst>
            </p:cNvPr>
            <p:cNvSpPr/>
            <p:nvPr/>
          </p:nvSpPr>
          <p:spPr>
            <a:xfrm>
              <a:off x="1850383" y="2025979"/>
              <a:ext cx="159032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772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3">
              <a:extLst>
                <a:ext uri="{FF2B5EF4-FFF2-40B4-BE49-F238E27FC236}">
                  <a16:creationId xmlns:a16="http://schemas.microsoft.com/office/drawing/2014/main" id="{569807AF-9147-F4ED-943D-D3ED64B9D411}"/>
                </a:ext>
              </a:extLst>
            </p:cNvPr>
            <p:cNvSpPr/>
            <p:nvPr/>
          </p:nvSpPr>
          <p:spPr>
            <a:xfrm>
              <a:off x="1950287" y="1966198"/>
              <a:ext cx="60070" cy="119755"/>
            </a:xfrm>
            <a:custGeom>
              <a:avLst/>
              <a:gdLst/>
              <a:ahLst/>
              <a:cxnLst/>
              <a:rect l="l" t="t" r="r" b="b"/>
              <a:pathLst>
                <a:path w="99060" h="197485">
                  <a:moveTo>
                    <a:pt x="0" y="197156"/>
                  </a:moveTo>
                  <a:lnTo>
                    <a:pt x="98583" y="98572"/>
                  </a:lnTo>
                  <a:lnTo>
                    <a:pt x="1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E1E397CA-40F5-43C8-03F7-4DABA4D31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96041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/>
            </a:lvl1pPr>
            <a:lvl2pPr marL="0">
              <a:lnSpc>
                <a:spcPct val="100000"/>
              </a:lnSpc>
              <a:spcBef>
                <a:spcPts val="0"/>
              </a:spcBef>
              <a:defRPr sz="1600"/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1D96B2-80F3-F42E-4C59-1F3AB46E745F}"/>
              </a:ext>
            </a:extLst>
          </p:cNvPr>
          <p:cNvGrpSpPr/>
          <p:nvPr userDrawn="1"/>
        </p:nvGrpSpPr>
        <p:grpSpPr>
          <a:xfrm>
            <a:off x="7459864" y="1846744"/>
            <a:ext cx="352334" cy="352334"/>
            <a:chOff x="1753699" y="1846744"/>
            <a:chExt cx="352334" cy="352334"/>
          </a:xfrm>
        </p:grpSpPr>
        <p:sp>
          <p:nvSpPr>
            <p:cNvPr id="33" name="object 21">
              <a:extLst>
                <a:ext uri="{FF2B5EF4-FFF2-40B4-BE49-F238E27FC236}">
                  <a16:creationId xmlns:a16="http://schemas.microsoft.com/office/drawing/2014/main" id="{72B234C3-84EB-C096-FE99-6EDFB644F588}"/>
                </a:ext>
              </a:extLst>
            </p:cNvPr>
            <p:cNvSpPr/>
            <p:nvPr/>
          </p:nvSpPr>
          <p:spPr>
            <a:xfrm>
              <a:off x="1753699" y="1846744"/>
              <a:ext cx="352334" cy="352334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26" y="580652"/>
                  </a:moveTo>
                  <a:lnTo>
                    <a:pt x="337418" y="576852"/>
                  </a:lnTo>
                  <a:lnTo>
                    <a:pt x="382090" y="565851"/>
                  </a:lnTo>
                  <a:lnTo>
                    <a:pt x="423746" y="548246"/>
                  </a:lnTo>
                  <a:lnTo>
                    <a:pt x="461788" y="524635"/>
                  </a:lnTo>
                  <a:lnTo>
                    <a:pt x="495617" y="495617"/>
                  </a:lnTo>
                  <a:lnTo>
                    <a:pt x="524635" y="461788"/>
                  </a:lnTo>
                  <a:lnTo>
                    <a:pt x="548246" y="423746"/>
                  </a:lnTo>
                  <a:lnTo>
                    <a:pt x="565851" y="382090"/>
                  </a:lnTo>
                  <a:lnTo>
                    <a:pt x="576852" y="337418"/>
                  </a:lnTo>
                  <a:lnTo>
                    <a:pt x="580652" y="290326"/>
                  </a:lnTo>
                  <a:lnTo>
                    <a:pt x="576852" y="243234"/>
                  </a:lnTo>
                  <a:lnTo>
                    <a:pt x="565851" y="198561"/>
                  </a:lnTo>
                  <a:lnTo>
                    <a:pt x="548246" y="156905"/>
                  </a:lnTo>
                  <a:lnTo>
                    <a:pt x="524635" y="118864"/>
                  </a:lnTo>
                  <a:lnTo>
                    <a:pt x="495617" y="85035"/>
                  </a:lnTo>
                  <a:lnTo>
                    <a:pt x="461788" y="56016"/>
                  </a:lnTo>
                  <a:lnTo>
                    <a:pt x="423746" y="32406"/>
                  </a:lnTo>
                  <a:lnTo>
                    <a:pt x="382090" y="14801"/>
                  </a:lnTo>
                  <a:lnTo>
                    <a:pt x="337418" y="3799"/>
                  </a:lnTo>
                  <a:lnTo>
                    <a:pt x="290326" y="0"/>
                  </a:lnTo>
                  <a:lnTo>
                    <a:pt x="243234" y="3799"/>
                  </a:lnTo>
                  <a:lnTo>
                    <a:pt x="198561" y="14801"/>
                  </a:lnTo>
                  <a:lnTo>
                    <a:pt x="156905" y="32406"/>
                  </a:lnTo>
                  <a:lnTo>
                    <a:pt x="118864" y="56016"/>
                  </a:lnTo>
                  <a:lnTo>
                    <a:pt x="85035" y="85035"/>
                  </a:lnTo>
                  <a:lnTo>
                    <a:pt x="56016" y="118864"/>
                  </a:lnTo>
                  <a:lnTo>
                    <a:pt x="32406" y="156905"/>
                  </a:lnTo>
                  <a:lnTo>
                    <a:pt x="14801" y="198561"/>
                  </a:lnTo>
                  <a:lnTo>
                    <a:pt x="3799" y="243234"/>
                  </a:lnTo>
                  <a:lnTo>
                    <a:pt x="0" y="290326"/>
                  </a:lnTo>
                  <a:lnTo>
                    <a:pt x="3799" y="337418"/>
                  </a:lnTo>
                  <a:lnTo>
                    <a:pt x="14801" y="382090"/>
                  </a:lnTo>
                  <a:lnTo>
                    <a:pt x="32406" y="423746"/>
                  </a:lnTo>
                  <a:lnTo>
                    <a:pt x="56016" y="461788"/>
                  </a:lnTo>
                  <a:lnTo>
                    <a:pt x="85035" y="495617"/>
                  </a:lnTo>
                  <a:lnTo>
                    <a:pt x="118864" y="524635"/>
                  </a:lnTo>
                  <a:lnTo>
                    <a:pt x="156905" y="548246"/>
                  </a:lnTo>
                  <a:lnTo>
                    <a:pt x="198561" y="565851"/>
                  </a:lnTo>
                  <a:lnTo>
                    <a:pt x="243234" y="576852"/>
                  </a:lnTo>
                  <a:lnTo>
                    <a:pt x="290326" y="580652"/>
                  </a:lnTo>
                  <a:close/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2">
              <a:extLst>
                <a:ext uri="{FF2B5EF4-FFF2-40B4-BE49-F238E27FC236}">
                  <a16:creationId xmlns:a16="http://schemas.microsoft.com/office/drawing/2014/main" id="{909A91EF-A5A8-8376-AE8B-513610334499}"/>
                </a:ext>
              </a:extLst>
            </p:cNvPr>
            <p:cNvSpPr/>
            <p:nvPr/>
          </p:nvSpPr>
          <p:spPr>
            <a:xfrm>
              <a:off x="1850383" y="2025979"/>
              <a:ext cx="159032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772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3">
              <a:extLst>
                <a:ext uri="{FF2B5EF4-FFF2-40B4-BE49-F238E27FC236}">
                  <a16:creationId xmlns:a16="http://schemas.microsoft.com/office/drawing/2014/main" id="{43A22440-4CE4-D85A-36A7-CAED8CE07205}"/>
                </a:ext>
              </a:extLst>
            </p:cNvPr>
            <p:cNvSpPr/>
            <p:nvPr/>
          </p:nvSpPr>
          <p:spPr>
            <a:xfrm>
              <a:off x="1950287" y="1966198"/>
              <a:ext cx="60070" cy="119755"/>
            </a:xfrm>
            <a:custGeom>
              <a:avLst/>
              <a:gdLst/>
              <a:ahLst/>
              <a:cxnLst/>
              <a:rect l="l" t="t" r="r" b="b"/>
              <a:pathLst>
                <a:path w="99060" h="197485">
                  <a:moveTo>
                    <a:pt x="0" y="197156"/>
                  </a:moveTo>
                  <a:lnTo>
                    <a:pt x="98583" y="98572"/>
                  </a:lnTo>
                  <a:lnTo>
                    <a:pt x="10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96BFD9C6-40EE-741F-3782-743BEBF9F2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8193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380C5B-3E17-FA45-8534-45D9C6B0ED95}"/>
              </a:ext>
            </a:extLst>
          </p:cNvPr>
          <p:cNvGrpSpPr/>
          <p:nvPr userDrawn="1"/>
        </p:nvGrpSpPr>
        <p:grpSpPr>
          <a:xfrm>
            <a:off x="9361920" y="1846744"/>
            <a:ext cx="352334" cy="352334"/>
            <a:chOff x="1753699" y="1846744"/>
            <a:chExt cx="352334" cy="352334"/>
          </a:xfrm>
        </p:grpSpPr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E8A86CF8-58B8-11EB-B263-7CD8E532B2B2}"/>
                </a:ext>
              </a:extLst>
            </p:cNvPr>
            <p:cNvSpPr/>
            <p:nvPr/>
          </p:nvSpPr>
          <p:spPr>
            <a:xfrm>
              <a:off x="1753699" y="1846744"/>
              <a:ext cx="352334" cy="352334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26" y="580652"/>
                  </a:moveTo>
                  <a:lnTo>
                    <a:pt x="337418" y="576852"/>
                  </a:lnTo>
                  <a:lnTo>
                    <a:pt x="382090" y="565851"/>
                  </a:lnTo>
                  <a:lnTo>
                    <a:pt x="423746" y="548246"/>
                  </a:lnTo>
                  <a:lnTo>
                    <a:pt x="461788" y="524635"/>
                  </a:lnTo>
                  <a:lnTo>
                    <a:pt x="495617" y="495617"/>
                  </a:lnTo>
                  <a:lnTo>
                    <a:pt x="524635" y="461788"/>
                  </a:lnTo>
                  <a:lnTo>
                    <a:pt x="548246" y="423746"/>
                  </a:lnTo>
                  <a:lnTo>
                    <a:pt x="565851" y="382090"/>
                  </a:lnTo>
                  <a:lnTo>
                    <a:pt x="576852" y="337418"/>
                  </a:lnTo>
                  <a:lnTo>
                    <a:pt x="580652" y="290326"/>
                  </a:lnTo>
                  <a:lnTo>
                    <a:pt x="576852" y="243234"/>
                  </a:lnTo>
                  <a:lnTo>
                    <a:pt x="565851" y="198561"/>
                  </a:lnTo>
                  <a:lnTo>
                    <a:pt x="548246" y="156905"/>
                  </a:lnTo>
                  <a:lnTo>
                    <a:pt x="524635" y="118864"/>
                  </a:lnTo>
                  <a:lnTo>
                    <a:pt x="495617" y="85035"/>
                  </a:lnTo>
                  <a:lnTo>
                    <a:pt x="461788" y="56016"/>
                  </a:lnTo>
                  <a:lnTo>
                    <a:pt x="423746" y="32406"/>
                  </a:lnTo>
                  <a:lnTo>
                    <a:pt x="382090" y="14801"/>
                  </a:lnTo>
                  <a:lnTo>
                    <a:pt x="337418" y="3799"/>
                  </a:lnTo>
                  <a:lnTo>
                    <a:pt x="290326" y="0"/>
                  </a:lnTo>
                  <a:lnTo>
                    <a:pt x="243234" y="3799"/>
                  </a:lnTo>
                  <a:lnTo>
                    <a:pt x="198561" y="14801"/>
                  </a:lnTo>
                  <a:lnTo>
                    <a:pt x="156905" y="32406"/>
                  </a:lnTo>
                  <a:lnTo>
                    <a:pt x="118864" y="56016"/>
                  </a:lnTo>
                  <a:lnTo>
                    <a:pt x="85035" y="85035"/>
                  </a:lnTo>
                  <a:lnTo>
                    <a:pt x="56016" y="118864"/>
                  </a:lnTo>
                  <a:lnTo>
                    <a:pt x="32406" y="156905"/>
                  </a:lnTo>
                  <a:lnTo>
                    <a:pt x="14801" y="198561"/>
                  </a:lnTo>
                  <a:lnTo>
                    <a:pt x="3799" y="243234"/>
                  </a:lnTo>
                  <a:lnTo>
                    <a:pt x="0" y="290326"/>
                  </a:lnTo>
                  <a:lnTo>
                    <a:pt x="3799" y="337418"/>
                  </a:lnTo>
                  <a:lnTo>
                    <a:pt x="14801" y="382090"/>
                  </a:lnTo>
                  <a:lnTo>
                    <a:pt x="32406" y="423746"/>
                  </a:lnTo>
                  <a:lnTo>
                    <a:pt x="56016" y="461788"/>
                  </a:lnTo>
                  <a:lnTo>
                    <a:pt x="85035" y="495617"/>
                  </a:lnTo>
                  <a:lnTo>
                    <a:pt x="118864" y="524635"/>
                  </a:lnTo>
                  <a:lnTo>
                    <a:pt x="156905" y="548246"/>
                  </a:lnTo>
                  <a:lnTo>
                    <a:pt x="198561" y="565851"/>
                  </a:lnTo>
                  <a:lnTo>
                    <a:pt x="243234" y="576852"/>
                  </a:lnTo>
                  <a:lnTo>
                    <a:pt x="290326" y="580652"/>
                  </a:lnTo>
                  <a:close/>
                </a:path>
              </a:pathLst>
            </a:custGeom>
            <a:ln w="952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2">
              <a:extLst>
                <a:ext uri="{FF2B5EF4-FFF2-40B4-BE49-F238E27FC236}">
                  <a16:creationId xmlns:a16="http://schemas.microsoft.com/office/drawing/2014/main" id="{9E64DBF0-01F8-43FD-170F-E87DB125CD6C}"/>
                </a:ext>
              </a:extLst>
            </p:cNvPr>
            <p:cNvSpPr/>
            <p:nvPr/>
          </p:nvSpPr>
          <p:spPr>
            <a:xfrm>
              <a:off x="1850383" y="2025979"/>
              <a:ext cx="159032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772" y="0"/>
                  </a:lnTo>
                </a:path>
              </a:pathLst>
            </a:custGeom>
            <a:ln w="952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3">
              <a:extLst>
                <a:ext uri="{FF2B5EF4-FFF2-40B4-BE49-F238E27FC236}">
                  <a16:creationId xmlns:a16="http://schemas.microsoft.com/office/drawing/2014/main" id="{5BA889C2-ACF0-413E-3B6A-C4DAEFC85EB0}"/>
                </a:ext>
              </a:extLst>
            </p:cNvPr>
            <p:cNvSpPr/>
            <p:nvPr/>
          </p:nvSpPr>
          <p:spPr>
            <a:xfrm>
              <a:off x="1950287" y="1966198"/>
              <a:ext cx="60070" cy="119755"/>
            </a:xfrm>
            <a:custGeom>
              <a:avLst/>
              <a:gdLst/>
              <a:ahLst/>
              <a:cxnLst/>
              <a:rect l="l" t="t" r="r" b="b"/>
              <a:pathLst>
                <a:path w="99060" h="197485">
                  <a:moveTo>
                    <a:pt x="0" y="197156"/>
                  </a:moveTo>
                  <a:lnTo>
                    <a:pt x="98583" y="98572"/>
                  </a:lnTo>
                  <a:lnTo>
                    <a:pt x="10" y="0"/>
                  </a:lnTo>
                </a:path>
              </a:pathLst>
            </a:custGeom>
            <a:ln w="952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D3054C9E-9188-3DAC-E0B6-449B76B18A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0346" y="3273441"/>
            <a:ext cx="1516448" cy="1385481"/>
          </a:xfrm>
        </p:spPr>
        <p:txBody>
          <a:bodyPr anchor="t"/>
          <a:lstStyle>
            <a:lvl1pPr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defRPr/>
            </a:lvl3pPr>
            <a:lvl4pPr marL="0">
              <a:lnSpc>
                <a:spcPct val="100000"/>
              </a:lnSpc>
              <a:defRPr/>
            </a:lvl4pPr>
            <a:lvl5pPr marL="0"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8284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836B-C095-00AD-EE9D-EF49915A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770F8-34E0-B1C2-5063-4C677317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6975-5FE3-5645-9415-DFF954F1F1DA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F6CB0-F0CE-27B1-9358-D3CBDFAB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4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E2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902617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96" y="2565239"/>
            <a:ext cx="3723879" cy="11236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86F4-417B-64E8-5487-6E83795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94" y="350871"/>
            <a:ext cx="3723879" cy="248399"/>
          </a:xfrm>
        </p:spPr>
        <p:txBody>
          <a:bodyPr anchor="t"/>
          <a:lstStyle>
            <a:lvl1pPr algn="l">
              <a:defRPr sz="1400"/>
            </a:lvl1pPr>
          </a:lstStyle>
          <a:p>
            <a:fld id="{50A3013A-90E7-8244-AA41-6CE1B1C611D9}" type="datetime3">
              <a:rPr lang="en-GB" smtClean="0"/>
              <a:pPr/>
              <a:t>25 June, 2026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5955384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669151-293E-2E99-DE77-B71AD960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3688841"/>
            <a:ext cx="3724275" cy="611746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89130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5749-F5AE-1894-7717-9162BDB5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6E0ECA-C62E-D8D3-E852-D78AFE07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D8F7-213B-6948-8894-B8D7DDFC3DDA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AB458-3CF0-8948-6353-55F0DFF6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7E74CB-755C-A890-15D9-01B93C273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3100" y="2148620"/>
            <a:ext cx="7883042" cy="2712644"/>
          </a:xfrm>
        </p:spPr>
        <p:txBody>
          <a:bodyPr/>
          <a:lstStyle>
            <a:lvl1pPr>
              <a:defRPr sz="3700">
                <a:solidFill>
                  <a:srgbClr val="66CC93"/>
                </a:solidFill>
              </a:defRPr>
            </a:lvl1pPr>
            <a:lvl2pPr>
              <a:spcBef>
                <a:spcPts val="1600"/>
              </a:spcBef>
              <a:defRPr sz="1400" b="1" cap="all" baseline="0">
                <a:solidFill>
                  <a:srgbClr val="66CC93"/>
                </a:solidFill>
              </a:defRPr>
            </a:lvl2pPr>
            <a:lvl3pPr>
              <a:defRPr>
                <a:solidFill>
                  <a:srgbClr val="66CC93"/>
                </a:solidFill>
              </a:defRPr>
            </a:lvl3pPr>
            <a:lvl4pPr>
              <a:defRPr>
                <a:solidFill>
                  <a:srgbClr val="66CC93"/>
                </a:solidFill>
              </a:defRPr>
            </a:lvl4pPr>
            <a:lvl5pPr>
              <a:defRPr>
                <a:solidFill>
                  <a:srgbClr val="66CC93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14313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C73-D455-5AE2-0C37-7FFCB952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39525" cy="126036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ED47D-5A63-3E25-B888-061021A2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633C-F3E1-2C4B-8E11-DE928D977AA0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C1D51-A9DA-DEC9-AB83-E8883EFA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2222074-35E9-7A94-7A2A-F11F233202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401" y="1625486"/>
            <a:ext cx="3598076" cy="2398982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FB3596-C1C7-14A9-3A58-0C97A4E7E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120959"/>
            <a:ext cx="3598075" cy="1260361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CA79316F-44C2-0741-9AEA-C970301DD7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96962" y="1625486"/>
            <a:ext cx="3598076" cy="2398982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4A486E9-2C80-C4DC-3BAC-8173C50FBF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6561" y="4120959"/>
            <a:ext cx="3598075" cy="1260361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48A8F12-2FD2-F187-7F0A-CD1F3B77FB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12121" y="1625486"/>
            <a:ext cx="3598076" cy="2398982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0801DD-C11D-511D-FB78-8943AA2DED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11720" y="4120959"/>
            <a:ext cx="3598075" cy="1260361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EE2E584-FB38-2312-357F-03F4ACA001DC}"/>
              </a:ext>
            </a:extLst>
          </p:cNvPr>
          <p:cNvSpPr/>
          <p:nvPr userDrawn="1"/>
        </p:nvSpPr>
        <p:spPr>
          <a:xfrm>
            <a:off x="4138220" y="1625485"/>
            <a:ext cx="0" cy="3689689"/>
          </a:xfrm>
          <a:custGeom>
            <a:avLst/>
            <a:gdLst/>
            <a:ahLst/>
            <a:cxnLst/>
            <a:rect l="l" t="t" r="r" b="b"/>
            <a:pathLst>
              <a:path h="6084570">
                <a:moveTo>
                  <a:pt x="0" y="0"/>
                </a:moveTo>
                <a:lnTo>
                  <a:pt x="0" y="6084422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51BC3CF-BA5D-BAE2-C5E2-E19F3B6FA33A}"/>
              </a:ext>
            </a:extLst>
          </p:cNvPr>
          <p:cNvSpPr/>
          <p:nvPr userDrawn="1"/>
        </p:nvSpPr>
        <p:spPr>
          <a:xfrm>
            <a:off x="8056954" y="1625485"/>
            <a:ext cx="0" cy="3689689"/>
          </a:xfrm>
          <a:custGeom>
            <a:avLst/>
            <a:gdLst/>
            <a:ahLst/>
            <a:cxnLst/>
            <a:rect l="l" t="t" r="r" b="b"/>
            <a:pathLst>
              <a:path h="6084570">
                <a:moveTo>
                  <a:pt x="0" y="0"/>
                </a:moveTo>
                <a:lnTo>
                  <a:pt x="0" y="6084422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0230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0801DD-C11D-511D-FB78-8943AA2DED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5080" y="2215965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C1C73-D455-5AE2-0C37-7FFCB952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2439989" cy="22663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ED47D-5A63-3E25-B888-061021A2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5668-9201-2C4D-9476-41DA56CBA08B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C1D51-A9DA-DEC9-AB83-E8883EFA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CA79316F-44C2-0741-9AEA-C970301DD7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25080" y="380973"/>
            <a:ext cx="2605177" cy="1736977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48A8F12-2FD2-F187-7F0A-CD1F3B77FB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5683" y="3428760"/>
            <a:ext cx="2621578" cy="1747911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10770BD-F659-BF3D-94F1-BC362C5151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5080" y="5301680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3D5A527-52CD-799F-570D-4F98A367DF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2607" y="2215965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C23A1A2C-489C-614D-F981-2C8210ABFC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82607" y="380973"/>
            <a:ext cx="2605177" cy="1736977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7382E287-E794-37A1-F3EA-A0BC67A8E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73210" y="3428760"/>
            <a:ext cx="2621578" cy="1747911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23D4607-6879-269D-E6EE-ED06CF715A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2607" y="5301680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05BA91D8-CF3C-9E85-0B2F-AD8B1F2827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23733" y="2215965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7604B490-C667-38C0-5899-3A5D28D97FD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23733" y="380973"/>
            <a:ext cx="2605177" cy="1736977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BFC96D3B-4318-1D55-E0E1-371D802BA5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214336" y="3428760"/>
            <a:ext cx="2621578" cy="1747911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54547B2-DB57-3258-E575-BFD3B276FF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23733" y="5301680"/>
            <a:ext cx="2605177" cy="783175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spcBef>
                <a:spcPts val="1600"/>
              </a:spcBef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F1B81553-CEF6-953B-BB29-EBAF4BEEA2DC}"/>
              </a:ext>
            </a:extLst>
          </p:cNvPr>
          <p:cNvSpPr/>
          <p:nvPr userDrawn="1"/>
        </p:nvSpPr>
        <p:spPr>
          <a:xfrm>
            <a:off x="3162506" y="380974"/>
            <a:ext cx="0" cy="5536073"/>
          </a:xfrm>
          <a:custGeom>
            <a:avLst/>
            <a:gdLst/>
            <a:ahLst/>
            <a:cxnLst/>
            <a:rect l="l" t="t" r="r" b="b"/>
            <a:pathLst>
              <a:path h="9129395">
                <a:moveTo>
                  <a:pt x="0" y="0"/>
                </a:moveTo>
                <a:lnTo>
                  <a:pt x="0" y="9128936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69AD8458-BC30-90A3-7E9E-78D4E79F5ECC}"/>
              </a:ext>
            </a:extLst>
          </p:cNvPr>
          <p:cNvSpPr/>
          <p:nvPr userDrawn="1"/>
        </p:nvSpPr>
        <p:spPr>
          <a:xfrm>
            <a:off x="6099175" y="380974"/>
            <a:ext cx="0" cy="5536073"/>
          </a:xfrm>
          <a:custGeom>
            <a:avLst/>
            <a:gdLst/>
            <a:ahLst/>
            <a:cxnLst/>
            <a:rect l="l" t="t" r="r" b="b"/>
            <a:pathLst>
              <a:path h="9129395">
                <a:moveTo>
                  <a:pt x="0" y="0"/>
                </a:moveTo>
                <a:lnTo>
                  <a:pt x="0" y="9128936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C6CB5A87-263C-ED5B-16AC-C19A6E017943}"/>
              </a:ext>
            </a:extLst>
          </p:cNvPr>
          <p:cNvSpPr/>
          <p:nvPr userDrawn="1"/>
        </p:nvSpPr>
        <p:spPr>
          <a:xfrm>
            <a:off x="9035842" y="380974"/>
            <a:ext cx="0" cy="5536073"/>
          </a:xfrm>
          <a:custGeom>
            <a:avLst/>
            <a:gdLst/>
            <a:ahLst/>
            <a:cxnLst/>
            <a:rect l="l" t="t" r="r" b="b"/>
            <a:pathLst>
              <a:path h="9129395">
                <a:moveTo>
                  <a:pt x="0" y="0"/>
                </a:moveTo>
                <a:lnTo>
                  <a:pt x="0" y="9128936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3840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CE58DE4-5E5B-77E5-E044-585D727C8C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991" y="4165301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82E1B-6DD3-F254-7EA6-A8D6A934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39525" cy="9621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86883-623E-8216-ED69-ADBD188D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15B-06FB-7642-8844-2EE1BD6088C0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C76F3-2238-7C9E-FC9F-04A99772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FB58056D-3E24-AC79-9D1A-175A4861E44B}"/>
              </a:ext>
            </a:extLst>
          </p:cNvPr>
          <p:cNvSpPr/>
          <p:nvPr userDrawn="1"/>
        </p:nvSpPr>
        <p:spPr>
          <a:xfrm>
            <a:off x="3156156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90BE0330-930C-70B0-9CA3-5259456F953B}"/>
              </a:ext>
            </a:extLst>
          </p:cNvPr>
          <p:cNvSpPr/>
          <p:nvPr userDrawn="1"/>
        </p:nvSpPr>
        <p:spPr>
          <a:xfrm>
            <a:off x="6092825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3F9FC75C-09C9-0484-90D8-CBF9504C6726}"/>
              </a:ext>
            </a:extLst>
          </p:cNvPr>
          <p:cNvSpPr/>
          <p:nvPr userDrawn="1"/>
        </p:nvSpPr>
        <p:spPr>
          <a:xfrm>
            <a:off x="9029494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9">
            <a:extLst>
              <a:ext uri="{FF2B5EF4-FFF2-40B4-BE49-F238E27FC236}">
                <a16:creationId xmlns:a16="http://schemas.microsoft.com/office/drawing/2014/main" id="{B73D7F3F-2A8A-2102-6AF9-34E7FB842B0D}"/>
              </a:ext>
            </a:extLst>
          </p:cNvPr>
          <p:cNvSpPr/>
          <p:nvPr userDrawn="1"/>
        </p:nvSpPr>
        <p:spPr>
          <a:xfrm>
            <a:off x="384576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80D1D6-4C85-1F33-EE6B-65DB388D8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992" y="1561990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AC7F86D5-85BE-5C41-DD37-118545B8F6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3225" y="4165301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71F8593-8F73-BA8A-B961-7F2D014548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2080" y="1561990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1A21DD9-8AEC-DE20-D056-47A08CADD9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9893" y="4165301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33D2BDA-9FD7-9E0F-0D49-E0C73AB7BD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8749" y="1561990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1082B01-5531-97F7-92AC-A0315D48A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42425" y="4165301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9A2FCCB-2026-DFF3-1CC2-428FFA5938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42425" y="1561990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lnSpc>
                <a:spcPct val="110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82559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2E1B-6DD3-F254-7EA6-A8D6A934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39525" cy="56959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86883-623E-8216-ED69-ADBD188D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D186-E17F-5B4E-8F5B-D15322E4AF33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C76F3-2238-7C9E-FC9F-04A99772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90BE0330-930C-70B0-9CA3-5259456F953B}"/>
              </a:ext>
            </a:extLst>
          </p:cNvPr>
          <p:cNvSpPr/>
          <p:nvPr userDrawn="1"/>
        </p:nvSpPr>
        <p:spPr>
          <a:xfrm>
            <a:off x="6092825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3F9FC75C-09C9-0484-90D8-CBF9504C6726}"/>
              </a:ext>
            </a:extLst>
          </p:cNvPr>
          <p:cNvSpPr/>
          <p:nvPr userDrawn="1"/>
        </p:nvSpPr>
        <p:spPr>
          <a:xfrm>
            <a:off x="9029494" y="1561990"/>
            <a:ext cx="0" cy="4040483"/>
          </a:xfrm>
          <a:custGeom>
            <a:avLst/>
            <a:gdLst/>
            <a:ahLst/>
            <a:cxnLst/>
            <a:rect l="l" t="t" r="r" b="b"/>
            <a:pathLst>
              <a:path h="6663055">
                <a:moveTo>
                  <a:pt x="0" y="0"/>
                </a:moveTo>
                <a:lnTo>
                  <a:pt x="0" y="6662509"/>
                </a:lnTo>
              </a:path>
            </a:pathLst>
          </a:custGeom>
          <a:ln w="10470">
            <a:solidFill>
              <a:srgbClr val="D3C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1A21DD9-8AEC-DE20-D056-47A08CADD9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8749" y="4311986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33D2BDA-9FD7-9E0F-0D49-E0C73AB7BD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8749" y="1506594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1082B01-5531-97F7-92AC-A0315D48A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42425" y="4311986"/>
            <a:ext cx="2484821" cy="1847076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9A2FCCB-2026-DFF3-1CC2-428FFA5938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42425" y="1506594"/>
            <a:ext cx="2484821" cy="2069515"/>
          </a:xfrm>
        </p:spPr>
        <p:txBody>
          <a:bodyPr/>
          <a:lstStyle>
            <a:lvl1pPr>
              <a:defRPr sz="1400" b="1"/>
            </a:lvl1pPr>
            <a:lvl2pPr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36275B-9847-8EF0-882A-1F3C5523DC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0999" y="1506594"/>
            <a:ext cx="5498883" cy="4652468"/>
          </a:xfrm>
        </p:spPr>
        <p:txBody>
          <a:bodyPr/>
          <a:lstStyle>
            <a:lvl1pPr>
              <a:lnSpc>
                <a:spcPct val="110000"/>
              </a:lnSpc>
              <a:defRPr sz="1800"/>
            </a:lvl1pPr>
            <a:lvl2pPr>
              <a:defRPr sz="16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8834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A9BC-E349-1FBD-3128-F78AE290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C2D4A-1D46-90AC-0F30-AF69017E2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FF030-AB00-4ACE-C1B5-456DC56D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F2D5-FE1E-E349-9567-946144CB945D}" type="datetime3">
              <a:rPr lang="en-GB" smtClean="0"/>
              <a:t>25 June,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5FC7-3638-A32A-3B2A-D63464F5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691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B92C-526D-7C3C-11C2-8B2271AE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1449D-F08E-95D1-12CF-444AC3A3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4FA-CEAD-ED48-9E5A-362E55879408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FD559-DA4B-3527-3B82-A381CA5D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98F6-8FA4-B044-B643-EDB11A31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2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67709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33242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D3CCC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925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1D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67711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33244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BD27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CF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7173E-BDFF-D71D-9D13-FDC0E8A7A6D3}"/>
              </a:ext>
            </a:extLst>
          </p:cNvPr>
          <p:cNvSpPr/>
          <p:nvPr userDrawn="1"/>
        </p:nvSpPr>
        <p:spPr>
          <a:xfrm>
            <a:off x="0" y="0"/>
            <a:ext cx="12191144" cy="59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B987C-AB61-3A56-8BF3-8B2084A0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96" y="1078862"/>
            <a:ext cx="3723879" cy="122871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34BF6-0B25-AFE9-5858-723B8BC95D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397" y="244395"/>
            <a:ext cx="2439592" cy="7014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5000">
                <a:solidFill>
                  <a:srgbClr val="A0C4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01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9ACCB0-D4CB-8929-F098-42BE813B0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1737" y="0"/>
            <a:ext cx="7949407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012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sv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1.svg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F25F3D-FC7D-AE5B-EC4A-EB9FE3D1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39525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A6906-2AE3-5E06-AB7E-73C5AD9FE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825625"/>
            <a:ext cx="1143952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1C5F-F6FC-EE39-8616-21E46AD85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262510"/>
            <a:ext cx="2743200" cy="2483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46517D-6314-104C-9346-898F8B388A3F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93099-5BE4-F084-5AFE-255AA4470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2510"/>
            <a:ext cx="4114800" cy="2483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F2612-2B4D-53B0-8A8D-E3D4C31ED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29" y="6262509"/>
            <a:ext cx="248400" cy="248400"/>
          </a:xfrm>
          <a:prstGeom prst="ellipse">
            <a:avLst/>
          </a:prstGeom>
          <a:ln w="1079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2A20469-3E66-2296-C5CB-C537DBB8DA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81395" y="6341194"/>
            <a:ext cx="982982" cy="1335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853EE8-2564-D6A5-8E75-0C6326E82B4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922963" y="63500"/>
            <a:ext cx="3714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Public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A59C12-0AB6-95CF-DF4A-FA060E49058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22963" y="6642100"/>
            <a:ext cx="3714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0398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" indent="-10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">
          <p15:clr>
            <a:srgbClr val="5CE634"/>
          </p15:clr>
        </p15:guide>
        <p15:guide id="2" orient="horz" pos="4065">
          <p15:clr>
            <a:srgbClr val="5CE634"/>
          </p15:clr>
        </p15:guide>
        <p15:guide id="3" pos="240">
          <p15:clr>
            <a:srgbClr val="5CE634"/>
          </p15:clr>
        </p15:guide>
        <p15:guide id="4" pos="969">
          <p15:clr>
            <a:srgbClr val="5CE634"/>
          </p15:clr>
        </p15:guide>
        <p15:guide id="5" pos="2666">
          <p15:clr>
            <a:srgbClr val="5CE634"/>
          </p15:clr>
        </p15:guide>
        <p15:guide id="6" pos="3395">
          <p15:clr>
            <a:srgbClr val="5CE634"/>
          </p15:clr>
        </p15:guide>
        <p15:guide id="7" pos="5093">
          <p15:clr>
            <a:srgbClr val="5CE634"/>
          </p15:clr>
        </p15:guide>
        <p15:guide id="8" pos="5822">
          <p15:clr>
            <a:srgbClr val="5CE634"/>
          </p15:clr>
        </p15:guide>
        <p15:guide id="9" pos="1049">
          <p15:clr>
            <a:srgbClr val="5CE634"/>
          </p15:clr>
        </p15:guide>
        <p15:guide id="10" pos="1777">
          <p15:clr>
            <a:srgbClr val="5CE634"/>
          </p15:clr>
        </p15:guide>
        <p15:guide id="11" pos="3475">
          <p15:clr>
            <a:srgbClr val="5CE634"/>
          </p15:clr>
        </p15:guide>
        <p15:guide id="12" pos="4204">
          <p15:clr>
            <a:srgbClr val="5CE634"/>
          </p15:clr>
        </p15:guide>
        <p15:guide id="13" pos="5902">
          <p15:clr>
            <a:srgbClr val="5CE634"/>
          </p15:clr>
        </p15:guide>
        <p15:guide id="14" pos="6630">
          <p15:clr>
            <a:srgbClr val="5CE634"/>
          </p15:clr>
        </p15:guide>
        <p15:guide id="15" pos="1857">
          <p15:clr>
            <a:srgbClr val="5CE634"/>
          </p15:clr>
        </p15:guide>
        <p15:guide id="16" pos="2586">
          <p15:clr>
            <a:srgbClr val="5CE634"/>
          </p15:clr>
        </p15:guide>
        <p15:guide id="17" pos="4284">
          <p15:clr>
            <a:srgbClr val="5CE634"/>
          </p15:clr>
        </p15:guide>
        <p15:guide id="18" pos="5013">
          <p15:clr>
            <a:srgbClr val="5CE634"/>
          </p15:clr>
        </p15:guide>
        <p15:guide id="19" pos="6710">
          <p15:clr>
            <a:srgbClr val="5CE634"/>
          </p15:clr>
        </p15:guide>
        <p15:guide id="20" pos="7446">
          <p15:clr>
            <a:srgbClr val="5CE63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F25F3D-FC7D-AE5B-EC4A-EB9FE3D1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39525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A6906-2AE3-5E06-AB7E-73C5AD9FE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825625"/>
            <a:ext cx="1143952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1C5F-F6FC-EE39-8616-21E46AD85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262510"/>
            <a:ext cx="2743200" cy="2483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46517D-6314-104C-9346-898F8B388A3F}" type="datetime3">
              <a:rPr lang="en-GB" smtClean="0"/>
              <a:t>25 June,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93099-5BE4-F084-5AFE-255AA4470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2510"/>
            <a:ext cx="4114800" cy="2483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F2612-2B4D-53B0-8A8D-E3D4C31ED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329" y="6262509"/>
            <a:ext cx="248400" cy="248400"/>
          </a:xfrm>
          <a:prstGeom prst="ellipse">
            <a:avLst/>
          </a:prstGeom>
          <a:ln w="1079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D5E98F6-8FA4-B044-B643-EDB11A31132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2A20469-3E66-2296-C5CB-C537DBB8DA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81395" y="6341194"/>
            <a:ext cx="982982" cy="1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" indent="-10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">
          <p15:clr>
            <a:srgbClr val="5CE634"/>
          </p15:clr>
        </p15:guide>
        <p15:guide id="2" orient="horz" pos="4065">
          <p15:clr>
            <a:srgbClr val="5CE634"/>
          </p15:clr>
        </p15:guide>
        <p15:guide id="3" pos="240">
          <p15:clr>
            <a:srgbClr val="5CE634"/>
          </p15:clr>
        </p15:guide>
        <p15:guide id="4" pos="969">
          <p15:clr>
            <a:srgbClr val="5CE634"/>
          </p15:clr>
        </p15:guide>
        <p15:guide id="5" pos="2666">
          <p15:clr>
            <a:srgbClr val="5CE634"/>
          </p15:clr>
        </p15:guide>
        <p15:guide id="6" pos="3395">
          <p15:clr>
            <a:srgbClr val="5CE634"/>
          </p15:clr>
        </p15:guide>
        <p15:guide id="7" pos="5093">
          <p15:clr>
            <a:srgbClr val="5CE634"/>
          </p15:clr>
        </p15:guide>
        <p15:guide id="8" pos="5822">
          <p15:clr>
            <a:srgbClr val="5CE634"/>
          </p15:clr>
        </p15:guide>
        <p15:guide id="9" pos="1049">
          <p15:clr>
            <a:srgbClr val="5CE634"/>
          </p15:clr>
        </p15:guide>
        <p15:guide id="10" pos="1777">
          <p15:clr>
            <a:srgbClr val="5CE634"/>
          </p15:clr>
        </p15:guide>
        <p15:guide id="11" pos="3475">
          <p15:clr>
            <a:srgbClr val="5CE634"/>
          </p15:clr>
        </p15:guide>
        <p15:guide id="12" pos="4204">
          <p15:clr>
            <a:srgbClr val="5CE634"/>
          </p15:clr>
        </p15:guide>
        <p15:guide id="13" pos="5902">
          <p15:clr>
            <a:srgbClr val="5CE634"/>
          </p15:clr>
        </p15:guide>
        <p15:guide id="14" pos="6630">
          <p15:clr>
            <a:srgbClr val="5CE634"/>
          </p15:clr>
        </p15:guide>
        <p15:guide id="15" pos="1857">
          <p15:clr>
            <a:srgbClr val="5CE634"/>
          </p15:clr>
        </p15:guide>
        <p15:guide id="16" pos="2586">
          <p15:clr>
            <a:srgbClr val="5CE634"/>
          </p15:clr>
        </p15:guide>
        <p15:guide id="17" pos="4284">
          <p15:clr>
            <a:srgbClr val="5CE634"/>
          </p15:clr>
        </p15:guide>
        <p15:guide id="18" pos="5013">
          <p15:clr>
            <a:srgbClr val="5CE634"/>
          </p15:clr>
        </p15:guide>
        <p15:guide id="19" pos="6710">
          <p15:clr>
            <a:srgbClr val="5CE634"/>
          </p15:clr>
        </p15:guide>
        <p15:guide id="20" pos="7446">
          <p15:clr>
            <a:srgbClr val="5CE63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FC9A-AF44-9769-8A06-CE2AE3BA4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94" y="902617"/>
            <a:ext cx="3884385" cy="1659000"/>
          </a:xfrm>
        </p:spPr>
        <p:txBody>
          <a:bodyPr>
            <a:normAutofit/>
          </a:bodyPr>
          <a:lstStyle/>
          <a:p>
            <a:r>
              <a:rPr lang="en-US" sz="2000" b="1" i="1"/>
              <a:t>DIP System Change Roadmap </a:t>
            </a:r>
            <a:br>
              <a:rPr lang="en-US" sz="2000" b="1" i="1"/>
            </a:br>
            <a:r>
              <a:rPr lang="en-US" sz="2000" b="1" i="1"/>
              <a:t>   (April 2026 – March 2027)</a:t>
            </a:r>
            <a:endParaRPr lang="en-GB" sz="2000" i="1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837882F4-26CB-4E49-74BB-A2B686CF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350871"/>
            <a:ext cx="3723879" cy="2483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C365C-1B1D-5C47-95AD-B435663FE8EB}" type="datetime3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 June, 2026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BDC79A9-E4CD-2121-843F-6B25E5BD6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2977692"/>
            <a:ext cx="1746960" cy="611746"/>
          </a:xfrm>
        </p:spPr>
        <p:txBody>
          <a:bodyPr/>
          <a:lstStyle/>
          <a:p>
            <a:r>
              <a:rPr lang="en-GB"/>
              <a:t> </a:t>
            </a:r>
            <a:r>
              <a:rPr lang="en-GB" b="1" i="1"/>
              <a:t>Ayi Edet</a:t>
            </a:r>
          </a:p>
          <a:p>
            <a:pPr lvl="1"/>
            <a:r>
              <a:rPr lang="en-GB" b="1">
                <a:solidFill>
                  <a:schemeClr val="accent1"/>
                </a:solidFill>
              </a:rPr>
              <a:t>DIP Product Owner</a:t>
            </a:r>
          </a:p>
          <a:p>
            <a:pPr lvl="1"/>
            <a:endParaRPr lang="en-GB"/>
          </a:p>
          <a:p>
            <a:endParaRPr lang="en-GB"/>
          </a:p>
        </p:txBody>
      </p:sp>
      <p:pic>
        <p:nvPicPr>
          <p:cNvPr id="6" name="Picture Placeholder 5" descr="A collage of a person in a river&#10;&#10;AI-generated content may be incorrect.">
            <a:extLst>
              <a:ext uri="{FF2B5EF4-FFF2-40B4-BE49-F238E27FC236}">
                <a16:creationId xmlns:a16="http://schemas.microsoft.com/office/drawing/2014/main" id="{40DE352E-C634-FC66-3FBF-1FCF3BFD00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57" b="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70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C89AF-A80C-3A57-C6C4-13DFB4D8C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F8E3824-F645-F555-972B-1B21A02A19B7}"/>
              </a:ext>
            </a:extLst>
          </p:cNvPr>
          <p:cNvSpPr txBox="1">
            <a:spLocks/>
          </p:cNvSpPr>
          <p:nvPr/>
        </p:nvSpPr>
        <p:spPr>
          <a:xfrm>
            <a:off x="497940" y="216095"/>
            <a:ext cx="10855859" cy="39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Data Integration Platform (DIP) System Change Roadmap (April 2026 – March 2027)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CFA1D-90FB-FA47-890B-48F6D9072308}"/>
              </a:ext>
            </a:extLst>
          </p:cNvPr>
          <p:cNvSpPr txBox="1"/>
          <p:nvPr/>
        </p:nvSpPr>
        <p:spPr>
          <a:xfrm>
            <a:off x="497940" y="843125"/>
            <a:ext cx="10855859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prstClr val="black"/>
                </a:solidFill>
                <a:cs typeface="Arial" panose="020B0604020202020204" pitchFamily="34" charset="0"/>
              </a:rPr>
              <a:t>Vision</a:t>
            </a:r>
            <a:br>
              <a:rPr lang="en-US" sz="130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1300"/>
              <a:t>Deliver a resilient, scalable, and operationally mature DIP platform that supports enduring MHHS operations through improved visibility, recovery capability, assurance, automation, and operational tooling.</a:t>
            </a:r>
            <a:endParaRPr lang="en-US" sz="1300">
              <a:solidFill>
                <a:prstClr val="black"/>
              </a:solidFill>
            </a:endParaRPr>
          </a:p>
          <a:p>
            <a:endParaRPr lang="en-US" sz="1300" b="1"/>
          </a:p>
          <a:p>
            <a:r>
              <a:rPr lang="en-US" sz="1300" b="1"/>
              <a:t>Roadmap Overview</a:t>
            </a:r>
          </a:p>
          <a:p>
            <a:r>
              <a:rPr lang="en-US" sz="1300"/>
              <a:t>The roadmap is structured across three phases focused on transitioning DIP from post-</a:t>
            </a:r>
            <a:r>
              <a:rPr lang="en-US" sz="1300" err="1"/>
              <a:t>programme</a:t>
            </a:r>
            <a:r>
              <a:rPr lang="en-US" sz="1300"/>
              <a:t> </a:t>
            </a:r>
            <a:r>
              <a:rPr lang="en-US" sz="1300" err="1"/>
              <a:t>stabilisation</a:t>
            </a:r>
            <a:r>
              <a:rPr lang="en-US" sz="1300"/>
              <a:t> into scalable BAU operations, with increasing emphasis on operational resilience, replay/requeue recovery capability, reporting visibility, and automation.</a:t>
            </a:r>
            <a:endParaRPr lang="en-GB" sz="1300">
              <a:solidFill>
                <a:prstClr val="black"/>
              </a:solidFill>
            </a:endParaRPr>
          </a:p>
          <a:p>
            <a:endParaRPr lang="en-US" sz="1300" b="1"/>
          </a:p>
          <a:p>
            <a:r>
              <a:rPr lang="en-US" sz="1300" b="1"/>
              <a:t>Roadmap Themes (Cross-cutting)</a:t>
            </a:r>
          </a:p>
          <a:p>
            <a:r>
              <a:rPr lang="en-US" sz="1300"/>
              <a:t>The roadmap is delivered across four consistent themes:</a:t>
            </a:r>
          </a:p>
          <a:p>
            <a:r>
              <a:rPr lang="en-GB" sz="1300" b="1"/>
              <a:t>1. Operational Visibility &amp; User Experience</a:t>
            </a:r>
          </a:p>
          <a:p>
            <a:r>
              <a:rPr lang="en-GB" sz="1300"/>
              <a:t>Improving operational transparency, participant visibility, portal usability, and self-service capability.</a:t>
            </a:r>
          </a:p>
          <a:p>
            <a:r>
              <a:rPr lang="en-GB" sz="1300" b="1"/>
              <a:t>2. Reporting, Recovery &amp; Inter-Code Alignment</a:t>
            </a:r>
          </a:p>
          <a:p>
            <a:r>
              <a:rPr lang="en-GB" sz="1300"/>
              <a:t>Enhancing replay/requeue capability, delivery visibility, reporting access, and alignment across DIP, REC, BSC, and cross-network integrations.</a:t>
            </a:r>
          </a:p>
          <a:p>
            <a:r>
              <a:rPr lang="en-GB" sz="1300" b="1"/>
              <a:t>3. Platform Resilience &amp; Technical Assurance</a:t>
            </a:r>
          </a:p>
          <a:p>
            <a:r>
              <a:rPr lang="en-GB" sz="1300"/>
              <a:t>Strengthening validation, retry/recovery controls, certificate management, monitoring, and operational assurance tooling.</a:t>
            </a:r>
          </a:p>
          <a:p>
            <a:r>
              <a:rPr lang="en-GB" sz="1300" b="1"/>
              <a:t>4. Operational Maturity &amp; BAU Enablement</a:t>
            </a:r>
          </a:p>
          <a:p>
            <a:r>
              <a:rPr lang="en-GB" sz="1300"/>
              <a:t>Embedding scalable operational processes, governance, automation, and support tooling into enduring BAU operations.</a:t>
            </a:r>
          </a:p>
          <a:p>
            <a:endParaRPr lang="en-GB" sz="1300"/>
          </a:p>
          <a:p>
            <a:r>
              <a:rPr lang="en-US" sz="1300" b="1"/>
              <a:t>Key Risks &amp; Pressure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/>
              <a:t>Balancing operational demand with ongoing change delivery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/>
              <a:t>Participant testing and onboarding fatigue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/>
              <a:t>Dependency on governance and cross-code alignment decisions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/>
              <a:t>Increasing assurance and operational reporting expectations as usage scales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/>
              <a:t>Recovery/replay requirements driving operational and storage complexity </a:t>
            </a:r>
          </a:p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78654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42440-70FD-AAAE-BD74-CD9D5E15C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A67750-BDD8-60EF-88FA-33F1640C1770}"/>
              </a:ext>
            </a:extLst>
          </p:cNvPr>
          <p:cNvSpPr txBox="1">
            <a:spLocks/>
          </p:cNvSpPr>
          <p:nvPr/>
        </p:nvSpPr>
        <p:spPr>
          <a:xfrm>
            <a:off x="497940" y="216095"/>
            <a:ext cx="10855859" cy="39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Data Integration Platform (DIP) System Change Roadmap (April 2026 – March 2027)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4307A-EE5E-3393-32B8-A9FB47B0FEAD}"/>
              </a:ext>
            </a:extLst>
          </p:cNvPr>
          <p:cNvSpPr txBox="1"/>
          <p:nvPr/>
        </p:nvSpPr>
        <p:spPr>
          <a:xfrm>
            <a:off x="497940" y="843125"/>
            <a:ext cx="10855859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prstClr val="black"/>
                </a:solidFill>
                <a:cs typeface="Arial" panose="020B0604020202020204" pitchFamily="34" charset="0"/>
              </a:rPr>
              <a:t>Vision</a:t>
            </a:r>
            <a:br>
              <a:rPr lang="en-US" sz="130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1300"/>
              <a:t>Deliver a resilient, scalable, and operationally mature DIP platform that supports enduring MHHS operations through improved visibility, recovery capability, assurance, automation, and operational tooling.</a:t>
            </a:r>
            <a:endParaRPr lang="en-US" sz="1300">
              <a:solidFill>
                <a:prstClr val="black"/>
              </a:solidFill>
            </a:endParaRPr>
          </a:p>
          <a:p>
            <a:endParaRPr lang="en-US" sz="1300" b="1"/>
          </a:p>
          <a:p>
            <a:r>
              <a:rPr lang="en-US" sz="1300" b="1"/>
              <a:t>Roadmap Overview</a:t>
            </a:r>
          </a:p>
          <a:p>
            <a:r>
              <a:rPr lang="en-US" sz="1300"/>
              <a:t>The roadmap is structured across three phases focused on transitioning DIP from post-</a:t>
            </a:r>
            <a:r>
              <a:rPr lang="en-US" sz="1300" err="1"/>
              <a:t>programme</a:t>
            </a:r>
            <a:r>
              <a:rPr lang="en-US" sz="1300"/>
              <a:t> </a:t>
            </a:r>
            <a:r>
              <a:rPr lang="en-US" sz="1300" err="1"/>
              <a:t>stabilisation</a:t>
            </a:r>
            <a:r>
              <a:rPr lang="en-US" sz="1300"/>
              <a:t> into scalable BAU operations, with increasing emphasis on operational resilience, replay/requeue recovery capability, reporting visibility, and automation.</a:t>
            </a:r>
            <a:endParaRPr lang="en-GB" sz="1300">
              <a:solidFill>
                <a:prstClr val="black"/>
              </a:solidFill>
            </a:endParaRPr>
          </a:p>
          <a:p>
            <a:endParaRPr lang="en-US" sz="1300" b="1"/>
          </a:p>
          <a:p>
            <a:r>
              <a:rPr lang="en-US" sz="1300" b="1"/>
              <a:t>Roadmap Themes (Cross-cutting)</a:t>
            </a:r>
          </a:p>
          <a:p>
            <a:r>
              <a:rPr lang="en-US" sz="1300"/>
              <a:t>The roadmap is delivered across four consistent themes:</a:t>
            </a:r>
          </a:p>
          <a:p>
            <a:r>
              <a:rPr lang="en-GB" sz="1300" b="1"/>
              <a:t>1. Operational Visibility &amp; User Experience</a:t>
            </a:r>
          </a:p>
          <a:p>
            <a:r>
              <a:rPr lang="en-GB" sz="1300"/>
              <a:t>Improving operational transparency, participant visibility, portal usability, and self-service capability.</a:t>
            </a:r>
          </a:p>
          <a:p>
            <a:r>
              <a:rPr lang="en-GB" sz="1300" b="1"/>
              <a:t>2. Reporting, Recovery &amp; Inter-Code Alignment</a:t>
            </a:r>
          </a:p>
          <a:p>
            <a:r>
              <a:rPr lang="en-GB" sz="1300"/>
              <a:t>Enhancing replay/requeue capability, delivery visibility, reporting access, and alignment across DIP, REC, BSC, and cross-network integrations.</a:t>
            </a:r>
          </a:p>
          <a:p>
            <a:r>
              <a:rPr lang="en-GB" sz="1300" b="1"/>
              <a:t>3. Platform Resilience &amp; Technical Assurance</a:t>
            </a:r>
          </a:p>
          <a:p>
            <a:r>
              <a:rPr lang="en-GB" sz="1300"/>
              <a:t>Strengthening validation, retry/recovery controls, certificate management, monitoring, and operational assurance tooling.</a:t>
            </a:r>
          </a:p>
          <a:p>
            <a:r>
              <a:rPr lang="en-GB" sz="1300" b="1"/>
              <a:t>4. Operational Maturity &amp; BAU Enablement</a:t>
            </a:r>
          </a:p>
          <a:p>
            <a:r>
              <a:rPr lang="en-GB" sz="1300"/>
              <a:t>Embedding scalable operational processes, governance, automation, and support tooling into enduring BAU operations.</a:t>
            </a:r>
          </a:p>
          <a:p>
            <a:endParaRPr lang="en-GB" sz="1300"/>
          </a:p>
          <a:p>
            <a:r>
              <a:rPr lang="en-US" sz="1300" b="1"/>
              <a:t>Key Risks &amp; Pressure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/>
              <a:t>Balancing operational demand with ongoing change delivery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/>
              <a:t>Participant testing and onboarding fatigue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/>
              <a:t>Dependency on governance and cross-code alignment decisions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/>
              <a:t>Increasing assurance and operational reporting expectations as usage scales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/>
              <a:t>Recovery/replay requirements driving operational and storage complexity </a:t>
            </a:r>
          </a:p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11895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D7228-B63F-CD46-0202-6554C7A53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34A22FD7-6E78-4C81-BB8C-47FD072EC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13495"/>
              </p:ext>
            </p:extLst>
          </p:nvPr>
        </p:nvGraphicFramePr>
        <p:xfrm>
          <a:off x="323934" y="248822"/>
          <a:ext cx="11756918" cy="646741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91734">
                  <a:extLst>
                    <a:ext uri="{9D8B030D-6E8A-4147-A177-3AD203B41FA5}">
                      <a16:colId xmlns:a16="http://schemas.microsoft.com/office/drawing/2014/main" val="2100669189"/>
                    </a:ext>
                  </a:extLst>
                </a:gridCol>
                <a:gridCol w="686476">
                  <a:extLst>
                    <a:ext uri="{9D8B030D-6E8A-4147-A177-3AD203B41FA5}">
                      <a16:colId xmlns:a16="http://schemas.microsoft.com/office/drawing/2014/main" val="1594492279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176413737"/>
                    </a:ext>
                  </a:extLst>
                </a:gridCol>
                <a:gridCol w="292714">
                  <a:extLst>
                    <a:ext uri="{9D8B030D-6E8A-4147-A177-3AD203B41FA5}">
                      <a16:colId xmlns:a16="http://schemas.microsoft.com/office/drawing/2014/main" val="1525891257"/>
                    </a:ext>
                  </a:extLst>
                </a:gridCol>
                <a:gridCol w="457693">
                  <a:extLst>
                    <a:ext uri="{9D8B030D-6E8A-4147-A177-3AD203B41FA5}">
                      <a16:colId xmlns:a16="http://schemas.microsoft.com/office/drawing/2014/main" val="3419849405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1542528534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3404422418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972822096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1688748401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4275665171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3239657987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3965320887"/>
                    </a:ext>
                  </a:extLst>
                </a:gridCol>
                <a:gridCol w="292714">
                  <a:extLst>
                    <a:ext uri="{9D8B030D-6E8A-4147-A177-3AD203B41FA5}">
                      <a16:colId xmlns:a16="http://schemas.microsoft.com/office/drawing/2014/main" val="772792088"/>
                    </a:ext>
                  </a:extLst>
                </a:gridCol>
                <a:gridCol w="457693">
                  <a:extLst>
                    <a:ext uri="{9D8B030D-6E8A-4147-A177-3AD203B41FA5}">
                      <a16:colId xmlns:a16="http://schemas.microsoft.com/office/drawing/2014/main" val="3384152881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4139942504"/>
                    </a:ext>
                  </a:extLst>
                </a:gridCol>
                <a:gridCol w="278999">
                  <a:extLst>
                    <a:ext uri="{9D8B030D-6E8A-4147-A177-3AD203B41FA5}">
                      <a16:colId xmlns:a16="http://schemas.microsoft.com/office/drawing/2014/main" val="2228524063"/>
                    </a:ext>
                  </a:extLst>
                </a:gridCol>
                <a:gridCol w="471409">
                  <a:extLst>
                    <a:ext uri="{9D8B030D-6E8A-4147-A177-3AD203B41FA5}">
                      <a16:colId xmlns:a16="http://schemas.microsoft.com/office/drawing/2014/main" val="3854621807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3811507329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1574252350"/>
                    </a:ext>
                  </a:extLst>
                </a:gridCol>
                <a:gridCol w="380372">
                  <a:extLst>
                    <a:ext uri="{9D8B030D-6E8A-4147-A177-3AD203B41FA5}">
                      <a16:colId xmlns:a16="http://schemas.microsoft.com/office/drawing/2014/main" val="3385716212"/>
                    </a:ext>
                  </a:extLst>
                </a:gridCol>
                <a:gridCol w="380374">
                  <a:extLst>
                    <a:ext uri="{9D8B030D-6E8A-4147-A177-3AD203B41FA5}">
                      <a16:colId xmlns:a16="http://schemas.microsoft.com/office/drawing/2014/main" val="3214330537"/>
                    </a:ext>
                  </a:extLst>
                </a:gridCol>
                <a:gridCol w="380372">
                  <a:extLst>
                    <a:ext uri="{9D8B030D-6E8A-4147-A177-3AD203B41FA5}">
                      <a16:colId xmlns:a16="http://schemas.microsoft.com/office/drawing/2014/main" val="4206986277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2914806375"/>
                    </a:ext>
                  </a:extLst>
                </a:gridCol>
                <a:gridCol w="375203">
                  <a:extLst>
                    <a:ext uri="{9D8B030D-6E8A-4147-A177-3AD203B41FA5}">
                      <a16:colId xmlns:a16="http://schemas.microsoft.com/office/drawing/2014/main" val="1234975981"/>
                    </a:ext>
                  </a:extLst>
                </a:gridCol>
                <a:gridCol w="408729">
                  <a:extLst>
                    <a:ext uri="{9D8B030D-6E8A-4147-A177-3AD203B41FA5}">
                      <a16:colId xmlns:a16="http://schemas.microsoft.com/office/drawing/2014/main" val="2340604301"/>
                    </a:ext>
                  </a:extLst>
                </a:gridCol>
              </a:tblGrid>
              <a:tr h="336811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                     Themes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2026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50">
                          <a:solidFill>
                            <a:schemeClr val="tx1"/>
                          </a:solidFill>
                        </a:rPr>
                        <a:t>Nov 23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50">
                          <a:solidFill>
                            <a:schemeClr val="tx1"/>
                          </a:solidFill>
                        </a:rPr>
                        <a:t>Dec 23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50">
                          <a:solidFill>
                            <a:schemeClr val="tx1"/>
                          </a:solidFill>
                        </a:rPr>
                        <a:t>Jan 24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</a:rPr>
                        <a:t>2027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50">
                          <a:solidFill>
                            <a:schemeClr val="tx1"/>
                          </a:solidFill>
                        </a:rPr>
                        <a:t>Mar 24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50">
                          <a:solidFill>
                            <a:schemeClr val="tx1"/>
                          </a:solidFill>
                        </a:rPr>
                        <a:t>Apr 24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50">
                          <a:solidFill>
                            <a:schemeClr val="tx1"/>
                          </a:solidFill>
                        </a:rPr>
                        <a:t>May 24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73733"/>
                  </a:ext>
                </a:extLst>
              </a:tr>
              <a:tr h="3825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Quater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Q1</a:t>
                      </a:r>
                      <a:endParaRPr lang="en-US" sz="8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Q2</a:t>
                      </a:r>
                      <a:endParaRPr lang="en-US" sz="8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Q3</a:t>
                      </a:r>
                      <a:endParaRPr lang="en-US" sz="8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Q4</a:t>
                      </a:r>
                      <a:endParaRPr lang="en-US" sz="8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Q1</a:t>
                      </a:r>
                      <a:endParaRPr lang="en-US" sz="8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Q2</a:t>
                      </a:r>
                      <a:endParaRPr lang="en-US" sz="8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Q3</a:t>
                      </a:r>
                      <a:endParaRPr lang="en-US" sz="8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Q4</a:t>
                      </a:r>
                      <a:endParaRPr lang="en-US" sz="8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709700"/>
                  </a:ext>
                </a:extLst>
              </a:tr>
              <a:tr h="40364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263017"/>
                  </a:ext>
                </a:extLst>
              </a:tr>
              <a:tr h="1385027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DIP Portal &amp; User Experience Improvements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40005"/>
                  </a:ext>
                </a:extLst>
              </a:tr>
              <a:tr h="13528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Reporting, Data Access &amp; Inter-Code Alignment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34827"/>
                  </a:ext>
                </a:extLst>
              </a:tr>
              <a:tr h="1049121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>
                          <a:solidFill>
                            <a:schemeClr val="tx1"/>
                          </a:solidFill>
                        </a:rPr>
                        <a:t>Infrastructure Resilience &amp; Technical Assurance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52446"/>
                  </a:ext>
                </a:extLst>
              </a:tr>
              <a:tr h="852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Operational Maturity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608248"/>
                  </a:ext>
                </a:extLst>
              </a:tr>
              <a:tr h="705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BAU Enablement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284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4F1674-80A8-68FA-1161-F4EF5DE9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59" y="738149"/>
            <a:ext cx="248100" cy="248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B494E-F9C9-2E8A-6125-E68D98A10AA9}"/>
              </a:ext>
            </a:extLst>
          </p:cNvPr>
          <p:cNvSpPr txBox="1"/>
          <p:nvPr/>
        </p:nvSpPr>
        <p:spPr>
          <a:xfrm>
            <a:off x="6893390" y="5576729"/>
            <a:ext cx="1379499" cy="461665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Manual release of interface-level retry messages</a:t>
            </a:r>
            <a:endParaRPr lang="en-GB" sz="8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0EC1E-9519-BA82-4561-E7CE614A05B4}"/>
              </a:ext>
            </a:extLst>
          </p:cNvPr>
          <p:cNvSpPr txBox="1"/>
          <p:nvPr/>
        </p:nvSpPr>
        <p:spPr>
          <a:xfrm>
            <a:off x="2750479" y="2250045"/>
            <a:ext cx="245407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Ability for the DIP Manager to Download Market Participant (MP) List and Roles</a:t>
            </a:r>
            <a:endParaRPr lang="en-GB" sz="8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6E3FEF-6A0B-3184-D9D1-753A44CE6D06}"/>
              </a:ext>
            </a:extLst>
          </p:cNvPr>
          <p:cNvSpPr txBox="1"/>
          <p:nvPr/>
        </p:nvSpPr>
        <p:spPr>
          <a:xfrm>
            <a:off x="2688742" y="1808045"/>
            <a:ext cx="249914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Add a DIP Manager–editable “Announcements” section on the DIP Portal home page</a:t>
            </a:r>
            <a:endParaRPr lang="en-GB" sz="8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4B6AFE-8FDC-0497-0458-82AF82C425EA}"/>
              </a:ext>
            </a:extLst>
          </p:cNvPr>
          <p:cNvSpPr txBox="1"/>
          <p:nvPr/>
        </p:nvSpPr>
        <p:spPr>
          <a:xfrm>
            <a:off x="5306130" y="3029982"/>
            <a:ext cx="148768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DIP - Status Message replay/requeue functionality</a:t>
            </a:r>
            <a:endParaRPr lang="en-GB" sz="8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24020-11A3-BF45-AB19-12D60D638D99}"/>
              </a:ext>
            </a:extLst>
          </p:cNvPr>
          <p:cNvSpPr txBox="1"/>
          <p:nvPr/>
        </p:nvSpPr>
        <p:spPr>
          <a:xfrm>
            <a:off x="2755345" y="5381018"/>
            <a:ext cx="2437609" cy="338554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Update DIP retry and back-off interval configuration</a:t>
            </a:r>
            <a:endParaRPr lang="en-GB" sz="8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2BA5ED-82C5-805E-AEC6-238BC0F3DDE0}"/>
              </a:ext>
            </a:extLst>
          </p:cNvPr>
          <p:cNvSpPr txBox="1"/>
          <p:nvPr/>
        </p:nvSpPr>
        <p:spPr>
          <a:xfrm>
            <a:off x="5259091" y="6330254"/>
            <a:ext cx="1544987" cy="307777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/>
              <a:t>Add DI-999 Response Codes to </a:t>
            </a:r>
            <a:r>
              <a:rPr lang="en-GB" sz="700" b="1" dirty="0" err="1"/>
              <a:t>StandardResponseBodyType</a:t>
            </a:r>
            <a:endParaRPr lang="en-GB" sz="7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9C2D3F-642B-03D6-713C-6ADCF5739EAF}"/>
              </a:ext>
            </a:extLst>
          </p:cNvPr>
          <p:cNvSpPr txBox="1"/>
          <p:nvPr/>
        </p:nvSpPr>
        <p:spPr>
          <a:xfrm>
            <a:off x="6858675" y="3282178"/>
            <a:ext cx="139955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DIP Manager access to update DNO routing table</a:t>
            </a:r>
            <a:endParaRPr lang="en-GB" sz="80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21003-2881-A355-2FBE-39209B301292}"/>
              </a:ext>
            </a:extLst>
          </p:cNvPr>
          <p:cNvSpPr txBox="1"/>
          <p:nvPr/>
        </p:nvSpPr>
        <p:spPr>
          <a:xfrm>
            <a:off x="5303353" y="4394718"/>
            <a:ext cx="158464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/>
              <a:t>Extend MDR Interface Opt-In/Opt-Out Capability to Standard MDR Roles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B61D93-7411-898D-BC4D-42FE2080A76B}"/>
              </a:ext>
            </a:extLst>
          </p:cNvPr>
          <p:cNvSpPr txBox="1"/>
          <p:nvPr/>
        </p:nvSpPr>
        <p:spPr>
          <a:xfrm>
            <a:off x="2706984" y="1426381"/>
            <a:ext cx="2507810" cy="338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Provide better mechanism for alerting DIP Manager to DLQ items</a:t>
            </a:r>
            <a:endParaRPr lang="en-GB" sz="8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2923E5-DDDB-BA28-C81B-54EF57402AFF}"/>
              </a:ext>
            </a:extLst>
          </p:cNvPr>
          <p:cNvSpPr txBox="1"/>
          <p:nvPr/>
        </p:nvSpPr>
        <p:spPr>
          <a:xfrm>
            <a:off x="2771756" y="2974038"/>
            <a:ext cx="240822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/>
              <a:t>DIP Manager System &amp; Operational Management Dashboard / Data Platform Enablement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EECE2-EA38-D4CD-8C4D-9C11F56E3D3B}"/>
              </a:ext>
            </a:extLst>
          </p:cNvPr>
          <p:cNvSpPr txBox="1"/>
          <p:nvPr/>
        </p:nvSpPr>
        <p:spPr>
          <a:xfrm>
            <a:off x="5260584" y="2392968"/>
            <a:ext cx="147388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Ability to replay/requeue large volume of messages simultaneously (Bulk Message Replay/Requeue)</a:t>
            </a:r>
            <a:endParaRPr lang="en-GB" sz="8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36F40E-A535-87BD-8E1C-D5939BA8E0DD}"/>
              </a:ext>
            </a:extLst>
          </p:cNvPr>
          <p:cNvSpPr txBox="1"/>
          <p:nvPr/>
        </p:nvSpPr>
        <p:spPr>
          <a:xfrm>
            <a:off x="2708755" y="4722905"/>
            <a:ext cx="247776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REP900 Swagger update (</a:t>
            </a:r>
            <a:r>
              <a:rPr lang="en-US" sz="800" b="1" err="1"/>
              <a:t>SchemaVersion</a:t>
            </a:r>
            <a:r>
              <a:rPr lang="en-US" sz="800" b="1"/>
              <a:t> 008 → 009)</a:t>
            </a:r>
            <a:endParaRPr lang="en-GB" sz="8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DEA0E-16E4-7BCF-93B7-45E5E0BE715E}"/>
              </a:ext>
            </a:extLst>
          </p:cNvPr>
          <p:cNvSpPr txBox="1"/>
          <p:nvPr/>
        </p:nvSpPr>
        <p:spPr>
          <a:xfrm>
            <a:off x="5274028" y="3889937"/>
            <a:ext cx="158464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Message Delivery Status API – delivery status interrogation by SUR</a:t>
            </a:r>
            <a:endParaRPr lang="en-GB" sz="8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DD2AB-4416-440A-BF7A-B86A0FA49C81}"/>
              </a:ext>
            </a:extLst>
          </p:cNvPr>
          <p:cNvSpPr txBox="1"/>
          <p:nvPr/>
        </p:nvSpPr>
        <p:spPr>
          <a:xfrm>
            <a:off x="2758779" y="3512581"/>
            <a:ext cx="243417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/>
              <a:t>Duplicate SUR feedback – status message response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5151408-1A5B-7549-C3C6-B3FACD298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67" y="727679"/>
            <a:ext cx="249958" cy="2499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61A494-FF4C-58A8-8A14-A53238E49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67" y="721526"/>
            <a:ext cx="249958" cy="2499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8558C1-387E-C05A-BA97-6483D11A00DD}"/>
              </a:ext>
            </a:extLst>
          </p:cNvPr>
          <p:cNvCxnSpPr>
            <a:cxnSpLocks/>
          </p:cNvCxnSpPr>
          <p:nvPr/>
        </p:nvCxnSpPr>
        <p:spPr>
          <a:xfrm>
            <a:off x="5238396" y="967994"/>
            <a:ext cx="7213" cy="5748245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5C0AE2-2D8C-D6EE-093A-B44C2AEAF6E4}"/>
              </a:ext>
            </a:extLst>
          </p:cNvPr>
          <p:cNvSpPr txBox="1"/>
          <p:nvPr/>
        </p:nvSpPr>
        <p:spPr>
          <a:xfrm>
            <a:off x="6883985" y="4677150"/>
            <a:ext cx="12844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/>
              <a:t>IF-000 “Pipe Cleaning Channel” for certificate testing</a:t>
            </a:r>
            <a:endParaRPr lang="en-GB" sz="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BBEA4-8246-9A4D-C9ED-B88180E6B458}"/>
              </a:ext>
            </a:extLst>
          </p:cNvPr>
          <p:cNvSpPr txBox="1"/>
          <p:nvPr/>
        </p:nvSpPr>
        <p:spPr>
          <a:xfrm>
            <a:off x="6870486" y="3834448"/>
            <a:ext cx="138625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Move message recipient validation into Swagger</a:t>
            </a:r>
            <a:endParaRPr lang="en-GB" sz="80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A26202-18A1-AD13-FC71-220008DD2507}"/>
              </a:ext>
            </a:extLst>
          </p:cNvPr>
          <p:cNvSpPr txBox="1"/>
          <p:nvPr/>
        </p:nvSpPr>
        <p:spPr>
          <a:xfrm>
            <a:off x="6900152" y="1451517"/>
            <a:ext cx="132914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800" b="1"/>
              <a:t>User </a:t>
            </a:r>
            <a:r>
              <a:rPr lang="nn-NO" sz="800" b="1" err="1"/>
              <a:t>Admin</a:t>
            </a:r>
            <a:r>
              <a:rPr lang="nn-NO" sz="800" b="1"/>
              <a:t> MFA reset for </a:t>
            </a:r>
            <a:r>
              <a:rPr lang="nn-NO" sz="800" b="1" err="1"/>
              <a:t>organisation</a:t>
            </a:r>
            <a:r>
              <a:rPr lang="nn-NO" sz="800" b="1"/>
              <a:t> </a:t>
            </a:r>
            <a:r>
              <a:rPr lang="nn-NO" sz="800" b="1" err="1"/>
              <a:t>users</a:t>
            </a:r>
            <a:endParaRPr lang="en-GB" sz="800" b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A69A17-8AB6-A6DB-4881-183915001BC5}"/>
              </a:ext>
            </a:extLst>
          </p:cNvPr>
          <p:cNvSpPr txBox="1"/>
          <p:nvPr/>
        </p:nvSpPr>
        <p:spPr>
          <a:xfrm>
            <a:off x="6883985" y="2207993"/>
            <a:ext cx="127492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/>
              <a:t>DIP calculation engine (standalone invoicing &amp; reporting)</a:t>
            </a:r>
            <a:endParaRPr lang="en-GB" sz="8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D0ECB0-A417-BB61-AA52-FED9896974E0}"/>
              </a:ext>
            </a:extLst>
          </p:cNvPr>
          <p:cNvSpPr txBox="1"/>
          <p:nvPr/>
        </p:nvSpPr>
        <p:spPr>
          <a:xfrm>
            <a:off x="6887094" y="4220007"/>
            <a:ext cx="139955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err="1"/>
              <a:t>Healthcheck</a:t>
            </a:r>
            <a:r>
              <a:rPr lang="en-US" sz="800" b="1"/>
              <a:t> endpoint for DIP availability</a:t>
            </a:r>
            <a:endParaRPr lang="en-GB" sz="800" b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E06910-2019-2117-F83F-3F3CF36E0D22}"/>
              </a:ext>
            </a:extLst>
          </p:cNvPr>
          <p:cNvSpPr txBox="1"/>
          <p:nvPr/>
        </p:nvSpPr>
        <p:spPr>
          <a:xfrm>
            <a:off x="6870793" y="2719943"/>
            <a:ext cx="141143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DTN flow enablement (</a:t>
            </a:r>
            <a:r>
              <a:rPr lang="en-US" sz="800" b="1" err="1"/>
              <a:t>ElectraLink</a:t>
            </a:r>
            <a:r>
              <a:rPr lang="en-US" sz="800" b="1"/>
              <a:t> / DIP integration)</a:t>
            </a:r>
            <a:endParaRPr lang="en-GB" sz="8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BB167D-B8DF-3DC2-E1BB-C026FF7277AC}"/>
              </a:ext>
            </a:extLst>
          </p:cNvPr>
          <p:cNvSpPr txBox="1"/>
          <p:nvPr/>
        </p:nvSpPr>
        <p:spPr>
          <a:xfrm>
            <a:off x="2745669" y="3875801"/>
            <a:ext cx="243417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Validation on Sender Unique Reference (SUR) to enforce alphanumeric-only user-defined component</a:t>
            </a:r>
            <a:endParaRPr lang="en-GB" sz="800" b="1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6A5834-532A-8720-29E8-92D744D62A53}"/>
              </a:ext>
            </a:extLst>
          </p:cNvPr>
          <p:cNvCxnSpPr/>
          <p:nvPr/>
        </p:nvCxnSpPr>
        <p:spPr>
          <a:xfrm>
            <a:off x="6849796" y="993457"/>
            <a:ext cx="0" cy="5657563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E97717-691A-C7C9-6B24-A86CE8B3BF73}"/>
              </a:ext>
            </a:extLst>
          </p:cNvPr>
          <p:cNvCxnSpPr>
            <a:cxnSpLocks/>
          </p:cNvCxnSpPr>
          <p:nvPr/>
        </p:nvCxnSpPr>
        <p:spPr>
          <a:xfrm>
            <a:off x="8279185" y="961345"/>
            <a:ext cx="0" cy="5738602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F32CB75-F48A-91AC-CC28-410C78DE87FA}"/>
              </a:ext>
            </a:extLst>
          </p:cNvPr>
          <p:cNvSpPr txBox="1"/>
          <p:nvPr/>
        </p:nvSpPr>
        <p:spPr>
          <a:xfrm>
            <a:off x="6859963" y="1841778"/>
            <a:ext cx="133249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/>
              <a:t>DIP Data Retention Reduction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09561-D223-7550-7041-941BAA43B4CD}"/>
              </a:ext>
            </a:extLst>
          </p:cNvPr>
          <p:cNvSpPr txBox="1"/>
          <p:nvPr/>
        </p:nvSpPr>
        <p:spPr>
          <a:xfrm>
            <a:off x="5297489" y="3499575"/>
            <a:ext cx="1447730" cy="3472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Split Certificate Administration by DIP ID</a:t>
            </a:r>
            <a:endParaRPr lang="en-GB" sz="8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F9E9DF-86EF-2496-EC23-8276A009A281}"/>
              </a:ext>
            </a:extLst>
          </p:cNvPr>
          <p:cNvSpPr txBox="1"/>
          <p:nvPr/>
        </p:nvSpPr>
        <p:spPr>
          <a:xfrm>
            <a:off x="6898270" y="5188655"/>
            <a:ext cx="1376450" cy="338554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Add stricter validation to Status Messages</a:t>
            </a:r>
            <a:endParaRPr lang="en-GB" sz="8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D620C0-28E5-747B-7CD7-D375068798DD}"/>
              </a:ext>
            </a:extLst>
          </p:cNvPr>
          <p:cNvSpPr txBox="1"/>
          <p:nvPr/>
        </p:nvSpPr>
        <p:spPr>
          <a:xfrm>
            <a:off x="2752554" y="6140076"/>
            <a:ext cx="2464482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L1/L2 Validation Enhancement – Reject messages where CommonBlock.S1.senderTimestamp is in the future</a:t>
            </a:r>
            <a:endParaRPr lang="en-GB" sz="8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CC612A-19E8-D634-F542-33CF1C0A11F9}"/>
              </a:ext>
            </a:extLst>
          </p:cNvPr>
          <p:cNvSpPr txBox="1"/>
          <p:nvPr/>
        </p:nvSpPr>
        <p:spPr>
          <a:xfrm>
            <a:off x="2736325" y="4344883"/>
            <a:ext cx="243965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Align back-off and retry </a:t>
            </a:r>
            <a:r>
              <a:rPr lang="en-US" sz="800" b="1" err="1"/>
              <a:t>behaviour</a:t>
            </a:r>
            <a:r>
              <a:rPr lang="en-US" sz="800" b="1"/>
              <a:t> with design for HTTP response codes</a:t>
            </a:r>
            <a:endParaRPr lang="en-GB" sz="800" b="1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D5F796-D311-C83F-FE95-0D6B6D81A9C2}"/>
              </a:ext>
            </a:extLst>
          </p:cNvPr>
          <p:cNvCxnSpPr>
            <a:cxnSpLocks/>
          </p:cNvCxnSpPr>
          <p:nvPr/>
        </p:nvCxnSpPr>
        <p:spPr>
          <a:xfrm>
            <a:off x="5778537" y="997791"/>
            <a:ext cx="0" cy="566571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DAAE0B6F-C161-B673-C0EA-F8CD8A067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963" y="671579"/>
            <a:ext cx="279400" cy="273973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89FA3C0-8931-D526-EC76-1281FB484B6D}"/>
              </a:ext>
            </a:extLst>
          </p:cNvPr>
          <p:cNvSpPr txBox="1"/>
          <p:nvPr/>
        </p:nvSpPr>
        <p:spPr>
          <a:xfrm>
            <a:off x="5300277" y="5420993"/>
            <a:ext cx="155398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Removal of IF-040 Routing Post IF-001 / IF-036</a:t>
            </a:r>
            <a:endParaRPr lang="en-GB" sz="80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3F4EEA-6025-68E4-B4C0-45A62C946D2F}"/>
              </a:ext>
            </a:extLst>
          </p:cNvPr>
          <p:cNvSpPr txBox="1"/>
          <p:nvPr/>
        </p:nvSpPr>
        <p:spPr>
          <a:xfrm>
            <a:off x="5269907" y="5822704"/>
            <a:ext cx="15539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/>
              <a:t>DAH/MDS Routing Alignment for IF-015 &amp; IF-016 </a:t>
            </a:r>
            <a:endParaRPr lang="en-GB" sz="8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22F02-74F8-E3FB-5DA2-EC47364E63DA}"/>
              </a:ext>
            </a:extLst>
          </p:cNvPr>
          <p:cNvSpPr txBox="1"/>
          <p:nvPr/>
        </p:nvSpPr>
        <p:spPr>
          <a:xfrm>
            <a:off x="5285133" y="1906970"/>
            <a:ext cx="1458558" cy="338554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/>
              <a:t>Interface-Specific Archive Retention Policies</a:t>
            </a:r>
            <a:endParaRPr lang="en-GB" sz="105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34F909-0EFD-5F84-B9A3-0C0D2AC4FB77}"/>
              </a:ext>
            </a:extLst>
          </p:cNvPr>
          <p:cNvSpPr txBox="1"/>
          <p:nvPr/>
        </p:nvSpPr>
        <p:spPr>
          <a:xfrm>
            <a:off x="6861483" y="6093909"/>
            <a:ext cx="1383514" cy="63094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/>
              <a:t>Strategic Certificate Management &amp; Automated Renewal (GlobalSign / ACME</a:t>
            </a:r>
            <a:r>
              <a:rPr lang="en-GB" sz="1100" b="1" dirty="0"/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181366-973A-7B59-3FCA-3721D4C02C98}"/>
              </a:ext>
            </a:extLst>
          </p:cNvPr>
          <p:cNvSpPr txBox="1"/>
          <p:nvPr/>
        </p:nvSpPr>
        <p:spPr>
          <a:xfrm>
            <a:off x="5345432" y="4929169"/>
            <a:ext cx="145864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/>
              <a:t>IF-021 Routing Update to Support DAH Receipt of Reactive Power Data</a:t>
            </a:r>
          </a:p>
        </p:txBody>
      </p:sp>
    </p:spTree>
    <p:extLst>
      <p:ext uri="{BB962C8B-B14F-4D97-AF65-F5344CB8AC3E}">
        <p14:creationId xmlns:p14="http://schemas.microsoft.com/office/powerpoint/2010/main" val="132316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DDEBA-594F-0EF5-5DF7-FA08DA08F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D9DAF5-0C74-6167-BE4F-EA687BC9428A}"/>
              </a:ext>
            </a:extLst>
          </p:cNvPr>
          <p:cNvSpPr txBox="1">
            <a:spLocks/>
          </p:cNvSpPr>
          <p:nvPr/>
        </p:nvSpPr>
        <p:spPr>
          <a:xfrm>
            <a:off x="497941" y="240404"/>
            <a:ext cx="10855859" cy="39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/>
              <a:t>April – July 2026 | </a:t>
            </a:r>
            <a:r>
              <a:rPr lang="en-US" sz="2000" b="1" err="1"/>
              <a:t>Stabilise</a:t>
            </a:r>
            <a:r>
              <a:rPr lang="en-US" sz="2000" b="1"/>
              <a:t> Platform &amp; Enable Operational Control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B5F4D-8E27-5C74-4448-A16A835C38BA}"/>
              </a:ext>
            </a:extLst>
          </p:cNvPr>
          <p:cNvSpPr txBox="1"/>
          <p:nvPr/>
        </p:nvSpPr>
        <p:spPr>
          <a:xfrm>
            <a:off x="497941" y="1001845"/>
            <a:ext cx="108558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Focus:</a:t>
            </a:r>
            <a:br>
              <a:rPr lang="en-US" sz="1200"/>
            </a:br>
            <a:r>
              <a:rPr lang="en-US" sz="1200"/>
              <a:t>Transition DIP confidently into steady-state operations by strengthening operational resilience, improving visibility and governance controls, and delivering foundational tooling aligned with the FY26/27 roadmap.</a:t>
            </a:r>
          </a:p>
          <a:p>
            <a:endParaRPr lang="en-US" sz="1200" b="1"/>
          </a:p>
          <a:p>
            <a:r>
              <a:rPr lang="en-US" sz="1200" b="1"/>
              <a:t>Key themes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Platform stability and incident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DIP Portal and user experience enhancements supporting BAU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Clear ownership, governance, and controls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Operational visibility, reporting, and assurance tooling</a:t>
            </a:r>
          </a:p>
          <a:p>
            <a:endParaRPr lang="en-US" sz="1200" b="1"/>
          </a:p>
          <a:p>
            <a:r>
              <a:rPr lang="en-US" sz="1200" b="1"/>
              <a:t>Key outcomes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Stable post-</a:t>
            </a:r>
            <a:r>
              <a:rPr lang="en-US" sz="1200" err="1"/>
              <a:t>programme</a:t>
            </a:r>
            <a:r>
              <a:rPr lang="en-US" sz="1200"/>
              <a:t> operations with predictable incident handling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Clear DIP change and release governance in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Improved operational visibility and recovery tooling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Enhanced operational visibility through dashboards, replay tooling, and improved status insight</a:t>
            </a:r>
          </a:p>
          <a:p>
            <a:endParaRPr lang="en-US" sz="1200" b="1"/>
          </a:p>
          <a:p>
            <a:r>
              <a:rPr lang="en-US" sz="1200" b="1"/>
              <a:t>Indicative areas of delivery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DIP Portal and user experience improvements, including editable announcements capability, DLQ alerting, MP list and roles download.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Reporting and operational visibility improvements, such as message status replay, duplicate SUR feedback, and operational dashboards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Infrastructure and resilience improvements, including bulk message replay, retry/back-off configuration, and message tracing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Documentation and schema alignment through Swagger updates</a:t>
            </a:r>
          </a:p>
          <a:p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342753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ED617-233A-5950-FBBF-E506726A4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B3778A8-0FC4-89FD-37DB-6073B94FC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07511"/>
              </p:ext>
            </p:extLst>
          </p:nvPr>
        </p:nvGraphicFramePr>
        <p:xfrm>
          <a:off x="364659" y="206587"/>
          <a:ext cx="11462682" cy="60965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54874">
                  <a:extLst>
                    <a:ext uri="{9D8B030D-6E8A-4147-A177-3AD203B41FA5}">
                      <a16:colId xmlns:a16="http://schemas.microsoft.com/office/drawing/2014/main" val="2100669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94492279"/>
                    </a:ext>
                  </a:extLst>
                </a:gridCol>
                <a:gridCol w="1068315">
                  <a:extLst>
                    <a:ext uri="{9D8B030D-6E8A-4147-A177-3AD203B41FA5}">
                      <a16:colId xmlns:a16="http://schemas.microsoft.com/office/drawing/2014/main" val="176413737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1525891257"/>
                    </a:ext>
                  </a:extLst>
                </a:gridCol>
                <a:gridCol w="1877438">
                  <a:extLst>
                    <a:ext uri="{9D8B030D-6E8A-4147-A177-3AD203B41FA5}">
                      <a16:colId xmlns:a16="http://schemas.microsoft.com/office/drawing/2014/main" val="3419849405"/>
                    </a:ext>
                  </a:extLst>
                </a:gridCol>
                <a:gridCol w="1895337">
                  <a:extLst>
                    <a:ext uri="{9D8B030D-6E8A-4147-A177-3AD203B41FA5}">
                      <a16:colId xmlns:a16="http://schemas.microsoft.com/office/drawing/2014/main" val="1542528534"/>
                    </a:ext>
                  </a:extLst>
                </a:gridCol>
                <a:gridCol w="1439757">
                  <a:extLst>
                    <a:ext uri="{9D8B030D-6E8A-4147-A177-3AD203B41FA5}">
                      <a16:colId xmlns:a16="http://schemas.microsoft.com/office/drawing/2014/main" val="3404422418"/>
                    </a:ext>
                  </a:extLst>
                </a:gridCol>
              </a:tblGrid>
              <a:tr h="33745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                             Themes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2026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50">
                          <a:solidFill>
                            <a:schemeClr val="tx1"/>
                          </a:solidFill>
                        </a:rPr>
                        <a:t>Nov 23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73733"/>
                  </a:ext>
                </a:extLst>
              </a:tr>
              <a:tr h="40441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AUG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263017"/>
                  </a:ext>
                </a:extLst>
              </a:tr>
              <a:tr h="1387674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DIP Portal &amp; User Experience Improvements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40005"/>
                  </a:ext>
                </a:extLst>
              </a:tr>
              <a:tr h="135546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Reporting, Data Access &amp; Inter-Code Alignment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34827"/>
                  </a:ext>
                </a:extLst>
              </a:tr>
              <a:tr h="105112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>
                          <a:solidFill>
                            <a:schemeClr val="tx1"/>
                          </a:solidFill>
                        </a:rPr>
                        <a:t>Infrastructure Resilience &amp; Technical Assurance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52446"/>
                  </a:ext>
                </a:extLst>
              </a:tr>
              <a:tr h="853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Operational Maturity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608248"/>
                  </a:ext>
                </a:extLst>
              </a:tr>
              <a:tr h="706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BAU Enablement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284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FDF1F5C-6404-7080-570E-7934D233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672" y="134893"/>
            <a:ext cx="368990" cy="36899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9BE092-5BFB-DF2A-15F9-8C6C590074E9}"/>
              </a:ext>
            </a:extLst>
          </p:cNvPr>
          <p:cNvSpPr txBox="1"/>
          <p:nvPr/>
        </p:nvSpPr>
        <p:spPr>
          <a:xfrm>
            <a:off x="4645783" y="1932612"/>
            <a:ext cx="599118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Ability for the DIP Manager to Download Market Participant (MP) List and Roles</a:t>
            </a:r>
            <a:endParaRPr lang="en-GB" sz="12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5AB46-8CEB-600B-0416-2A75F8562127}"/>
              </a:ext>
            </a:extLst>
          </p:cNvPr>
          <p:cNvSpPr txBox="1"/>
          <p:nvPr/>
        </p:nvSpPr>
        <p:spPr>
          <a:xfrm>
            <a:off x="4718923" y="1365845"/>
            <a:ext cx="59312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Add a DIP Manager–editable “Announcements” section on the DIP Portal home page</a:t>
            </a:r>
            <a:endParaRPr lang="en-GB" sz="12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2DE2B0-1A72-A235-7F4B-8D0144FAE340}"/>
              </a:ext>
            </a:extLst>
          </p:cNvPr>
          <p:cNvSpPr txBox="1"/>
          <p:nvPr/>
        </p:nvSpPr>
        <p:spPr>
          <a:xfrm>
            <a:off x="6579692" y="4986202"/>
            <a:ext cx="4009361" cy="276999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Update DIP retry and back-off interval configuration</a:t>
            </a:r>
            <a:endParaRPr lang="en-GB" sz="12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6F8033-044A-4AB1-E2FF-D3BCEB107107}"/>
              </a:ext>
            </a:extLst>
          </p:cNvPr>
          <p:cNvSpPr txBox="1"/>
          <p:nvPr/>
        </p:nvSpPr>
        <p:spPr>
          <a:xfrm>
            <a:off x="5474009" y="978741"/>
            <a:ext cx="516295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Provide better mechanism for alerting DIP Manager to DLQ items</a:t>
            </a:r>
            <a:endParaRPr lang="en-GB" sz="12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002B32-5981-F8B2-20C2-E739B8474E4A}"/>
              </a:ext>
            </a:extLst>
          </p:cNvPr>
          <p:cNvSpPr txBox="1"/>
          <p:nvPr/>
        </p:nvSpPr>
        <p:spPr>
          <a:xfrm>
            <a:off x="6497012" y="2643449"/>
            <a:ext cx="41241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/>
              <a:t>DIP Manager System &amp; Operational Management Dashboard / Data Platform Enablement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462A80-B270-1D5B-DF38-049D4556630D}"/>
              </a:ext>
            </a:extLst>
          </p:cNvPr>
          <p:cNvSpPr txBox="1"/>
          <p:nvPr/>
        </p:nvSpPr>
        <p:spPr>
          <a:xfrm>
            <a:off x="6520006" y="4355001"/>
            <a:ext cx="407811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REP900 Swagger update (</a:t>
            </a:r>
            <a:r>
              <a:rPr lang="en-US" sz="1200" b="1" err="1"/>
              <a:t>SchemaVersion</a:t>
            </a:r>
            <a:r>
              <a:rPr lang="en-US" sz="1200" b="1"/>
              <a:t> 008 → 009)</a:t>
            </a:r>
            <a:endParaRPr lang="en-GB" sz="12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8A4A12-2E26-F863-6979-A5940218A9B7}"/>
              </a:ext>
            </a:extLst>
          </p:cNvPr>
          <p:cNvSpPr txBox="1"/>
          <p:nvPr/>
        </p:nvSpPr>
        <p:spPr>
          <a:xfrm>
            <a:off x="6568141" y="3172756"/>
            <a:ext cx="4070084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/>
              <a:t>Duplicate SUR feedback – status message response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B748A0-07BD-D94F-3BF3-6700DE1F72C5}"/>
              </a:ext>
            </a:extLst>
          </p:cNvPr>
          <p:cNvCxnSpPr>
            <a:cxnSpLocks/>
          </p:cNvCxnSpPr>
          <p:nvPr/>
        </p:nvCxnSpPr>
        <p:spPr>
          <a:xfrm>
            <a:off x="8214167" y="521280"/>
            <a:ext cx="0" cy="5781843"/>
          </a:xfrm>
          <a:prstGeom prst="line">
            <a:avLst/>
          </a:prstGeom>
          <a:ln w="762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E86F27-F9E7-95A7-BF72-7315C8C05352}"/>
              </a:ext>
            </a:extLst>
          </p:cNvPr>
          <p:cNvSpPr txBox="1"/>
          <p:nvPr/>
        </p:nvSpPr>
        <p:spPr>
          <a:xfrm>
            <a:off x="4348187" y="3479011"/>
            <a:ext cx="627292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Validation on Sender Unique Reference (SUR) to enforce alphanumeric-only user-defined component</a:t>
            </a:r>
            <a:endParaRPr lang="en-GB" sz="1200" b="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2F123A-7986-5318-46A5-7E8405EAAA8E}"/>
              </a:ext>
            </a:extLst>
          </p:cNvPr>
          <p:cNvSpPr txBox="1"/>
          <p:nvPr/>
        </p:nvSpPr>
        <p:spPr>
          <a:xfrm>
            <a:off x="8514210" y="277724"/>
            <a:ext cx="767118" cy="27699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/>
              <a:t>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91E95-01E7-7AAE-5C2B-8F061C7C80B6}"/>
              </a:ext>
            </a:extLst>
          </p:cNvPr>
          <p:cNvSpPr txBox="1"/>
          <p:nvPr/>
        </p:nvSpPr>
        <p:spPr>
          <a:xfrm>
            <a:off x="5147686" y="5632893"/>
            <a:ext cx="5450431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L1/L2 Validation Enhancement – Reject messages where CommonBlock.S1.senderTimestamp is in the future</a:t>
            </a:r>
            <a:endParaRPr lang="en-GB" sz="1200" b="1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4EEF35-4F35-F276-5326-847C12A39C95}"/>
              </a:ext>
            </a:extLst>
          </p:cNvPr>
          <p:cNvCxnSpPr>
            <a:cxnSpLocks/>
          </p:cNvCxnSpPr>
          <p:nvPr/>
        </p:nvCxnSpPr>
        <p:spPr>
          <a:xfrm>
            <a:off x="8864109" y="560107"/>
            <a:ext cx="0" cy="57792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089E8A8-DF7F-07C7-CA36-9C9506D5AB86}"/>
              </a:ext>
            </a:extLst>
          </p:cNvPr>
          <p:cNvSpPr txBox="1"/>
          <p:nvPr/>
        </p:nvSpPr>
        <p:spPr>
          <a:xfrm>
            <a:off x="5104227" y="4665597"/>
            <a:ext cx="549389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Align back-off and retry </a:t>
            </a:r>
            <a:r>
              <a:rPr lang="en-US" sz="1200" b="1" err="1"/>
              <a:t>behaviour</a:t>
            </a:r>
            <a:r>
              <a:rPr lang="en-US" sz="1200" b="1"/>
              <a:t> with design for HTTP response codes</a:t>
            </a:r>
            <a:endParaRPr lang="en-GB" sz="12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04043-A768-4833-75BA-02E2F3752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664" y="207073"/>
            <a:ext cx="368990" cy="368990"/>
          </a:xfrm>
          <a:prstGeom prst="rect">
            <a:avLst/>
          </a:prstGeom>
          <a:solidFill>
            <a:srgbClr val="92D050"/>
          </a:soli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6285A-2972-B36E-C580-7E8B1A93171D}"/>
              </a:ext>
            </a:extLst>
          </p:cNvPr>
          <p:cNvCxnSpPr>
            <a:cxnSpLocks/>
          </p:cNvCxnSpPr>
          <p:nvPr/>
        </p:nvCxnSpPr>
        <p:spPr>
          <a:xfrm>
            <a:off x="10655337" y="576063"/>
            <a:ext cx="0" cy="572706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0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57A3B-1602-4742-EC66-CF10763DC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8B10E2B-B02B-2FFB-1604-CE334356862F}"/>
              </a:ext>
            </a:extLst>
          </p:cNvPr>
          <p:cNvSpPr txBox="1">
            <a:spLocks/>
          </p:cNvSpPr>
          <p:nvPr/>
        </p:nvSpPr>
        <p:spPr>
          <a:xfrm>
            <a:off x="421741" y="170549"/>
            <a:ext cx="10855859" cy="39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August – November 2026 | </a:t>
            </a:r>
            <a:r>
              <a:rPr lang="en-GB" sz="2000" b="1" dirty="0"/>
              <a:t>Enable Visibility, Recovery &amp; Operational Control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AA163-8F55-A7D7-CAF8-E459CD7D0237}"/>
              </a:ext>
            </a:extLst>
          </p:cNvPr>
          <p:cNvSpPr txBox="1"/>
          <p:nvPr/>
        </p:nvSpPr>
        <p:spPr>
          <a:xfrm>
            <a:off x="421741" y="535482"/>
            <a:ext cx="1085585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Focus</a:t>
            </a:r>
          </a:p>
          <a:p>
            <a:r>
              <a:rPr lang="en-GB" sz="1400" dirty="0"/>
              <a:t>Enhance operational visibility, message recovery capability, routing alignment, and self-service administration to support DIP's transition into enduring operations.</a:t>
            </a:r>
          </a:p>
          <a:p>
            <a:endParaRPr lang="en-GB" sz="1400" b="1" dirty="0"/>
          </a:p>
          <a:p>
            <a:r>
              <a:rPr lang="en-GB" sz="1400" b="1" dirty="0"/>
              <a:t>Key themes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Replay/requeue recovery and operational resilience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Enhanced delivery visibility and operational reporting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Routing and archive alignment with DAH/MDS operating models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Improved participant self-service and certificate administration </a:t>
            </a:r>
          </a:p>
          <a:p>
            <a:endParaRPr lang="en-GB" sz="1400" b="1" dirty="0"/>
          </a:p>
          <a:p>
            <a:r>
              <a:rPr lang="en-GB" sz="1400" b="1" dirty="0"/>
              <a:t>Key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Faster recovery from failed and unprocessed message scenarios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Improved visibility of message delivery and operational outcomes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Greater operational flexibility through configurable routing and retention controls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Reduced administrative overhead through self-service capabilities </a:t>
            </a:r>
          </a:p>
          <a:p>
            <a:endParaRPr lang="en-GB" sz="1400" b="1" dirty="0"/>
          </a:p>
          <a:p>
            <a:r>
              <a:rPr lang="en-GB" sz="1400" b="1" dirty="0"/>
              <a:t>Indicative areas of 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Status and bulk replay/requeue capability enhancements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Message delivery status API (SUR-based interrogation)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DAH/MDS routing alignment and reactive power data enablement (IF-015, IF-016, IF-021)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IF-040 routing simplification and replay alignment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Interface-specific archive retention controls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Split certificate administration by DIP ID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MDR interface opt-in/opt-out enhancements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Swagger and interface specification improvements (DI-999 response codes)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B13336CD-30D3-409B-91CD-201E13C0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0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75C23-FDCF-EC0F-60EA-71D0C4E75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F8D50983-6F65-60AB-166E-0BD782D7E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71353"/>
              </p:ext>
            </p:extLst>
          </p:nvPr>
        </p:nvGraphicFramePr>
        <p:xfrm>
          <a:off x="323934" y="248822"/>
          <a:ext cx="11334668" cy="60849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78218">
                  <a:extLst>
                    <a:ext uri="{9D8B030D-6E8A-4147-A177-3AD203B41FA5}">
                      <a16:colId xmlns:a16="http://schemas.microsoft.com/office/drawing/2014/main" val="2100669189"/>
                    </a:ext>
                  </a:extLst>
                </a:gridCol>
                <a:gridCol w="388912">
                  <a:extLst>
                    <a:ext uri="{9D8B030D-6E8A-4147-A177-3AD203B41FA5}">
                      <a16:colId xmlns:a16="http://schemas.microsoft.com/office/drawing/2014/main" val="1594492279"/>
                    </a:ext>
                  </a:extLst>
                </a:gridCol>
                <a:gridCol w="1494752">
                  <a:extLst>
                    <a:ext uri="{9D8B030D-6E8A-4147-A177-3AD203B41FA5}">
                      <a16:colId xmlns:a16="http://schemas.microsoft.com/office/drawing/2014/main" val="176413737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1525891257"/>
                    </a:ext>
                  </a:extLst>
                </a:gridCol>
                <a:gridCol w="2980944">
                  <a:extLst>
                    <a:ext uri="{9D8B030D-6E8A-4147-A177-3AD203B41FA5}">
                      <a16:colId xmlns:a16="http://schemas.microsoft.com/office/drawing/2014/main" val="3419849405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1542528534"/>
                    </a:ext>
                  </a:extLst>
                </a:gridCol>
                <a:gridCol w="630938">
                  <a:extLst>
                    <a:ext uri="{9D8B030D-6E8A-4147-A177-3AD203B41FA5}">
                      <a16:colId xmlns:a16="http://schemas.microsoft.com/office/drawing/2014/main" val="3404422418"/>
                    </a:ext>
                  </a:extLst>
                </a:gridCol>
              </a:tblGrid>
              <a:tr h="33681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                       Themes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2026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50">
                          <a:solidFill>
                            <a:schemeClr val="tx1"/>
                          </a:solidFill>
                        </a:rPr>
                        <a:t>Nov 23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73733"/>
                  </a:ext>
                </a:extLst>
              </a:tr>
              <a:tr h="40364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OCT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DEC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263017"/>
                  </a:ext>
                </a:extLst>
              </a:tr>
              <a:tr h="1385027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DIP Portal &amp; User Experience Improvements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40005"/>
                  </a:ext>
                </a:extLst>
              </a:tr>
              <a:tr h="13528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Reporting, Data Access &amp; Inter-Code Alignment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34827"/>
                  </a:ext>
                </a:extLst>
              </a:tr>
              <a:tr h="104912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>
                          <a:solidFill>
                            <a:schemeClr val="tx1"/>
                          </a:solidFill>
                        </a:rPr>
                        <a:t>Infrastructure Resilience &amp; Technical Assurance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52446"/>
                  </a:ext>
                </a:extLst>
              </a:tr>
              <a:tr h="852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Operational Maturity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608248"/>
                  </a:ext>
                </a:extLst>
              </a:tr>
              <a:tr h="705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BAU Enablement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2845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0DC2F2F-EE74-A684-37AA-C3E02B36C394}"/>
              </a:ext>
            </a:extLst>
          </p:cNvPr>
          <p:cNvSpPr txBox="1"/>
          <p:nvPr/>
        </p:nvSpPr>
        <p:spPr>
          <a:xfrm>
            <a:off x="3636875" y="1615424"/>
            <a:ext cx="572811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   </a:t>
            </a:r>
            <a:r>
              <a:rPr lang="en-GB" sz="1400" b="1" dirty="0"/>
              <a:t>Add DI-999 Response Codes to </a:t>
            </a:r>
            <a:r>
              <a:rPr lang="en-GB" sz="1400" b="1" dirty="0" err="1"/>
              <a:t>StandardResponseBodyType</a:t>
            </a:r>
            <a:endParaRPr lang="en-GB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45EB08-DAF2-58C7-E17D-18FB6B4CE40C}"/>
              </a:ext>
            </a:extLst>
          </p:cNvPr>
          <p:cNvSpPr txBox="1"/>
          <p:nvPr/>
        </p:nvSpPr>
        <p:spPr>
          <a:xfrm>
            <a:off x="3608117" y="3702071"/>
            <a:ext cx="590122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    DAH/MDS Routing Alignment for IF-015 &amp; IF-016</a:t>
            </a:r>
            <a:endParaRPr lang="en-GB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A14563-4E49-9C72-205D-1C42885ED871}"/>
              </a:ext>
            </a:extLst>
          </p:cNvPr>
          <p:cNvSpPr txBox="1"/>
          <p:nvPr/>
        </p:nvSpPr>
        <p:spPr>
          <a:xfrm>
            <a:off x="3525479" y="2462891"/>
            <a:ext cx="590122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Message Delivery Status API – delivery status interrogation by SUR</a:t>
            </a:r>
            <a:endParaRPr lang="en-GB" sz="1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64C0A-41B4-4C01-0302-EEDAA85C3B63}"/>
              </a:ext>
            </a:extLst>
          </p:cNvPr>
          <p:cNvSpPr txBox="1"/>
          <p:nvPr/>
        </p:nvSpPr>
        <p:spPr>
          <a:xfrm>
            <a:off x="3572485" y="4506431"/>
            <a:ext cx="5907226" cy="292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dirty="0"/>
              <a:t>IF-021 Routing Update to Support DAH Receipt of Reactive Power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9F5CEA-D165-002F-2418-03B3CCDCE489}"/>
              </a:ext>
            </a:extLst>
          </p:cNvPr>
          <p:cNvSpPr txBox="1"/>
          <p:nvPr/>
        </p:nvSpPr>
        <p:spPr>
          <a:xfrm>
            <a:off x="3608117" y="4103674"/>
            <a:ext cx="590122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       Removal of IF-040 Routing Post IF-001 / IF-036</a:t>
            </a:r>
            <a:endParaRPr lang="en-GB" sz="1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7B20E-E2DC-C703-0E3E-FE28DB6AF134}"/>
              </a:ext>
            </a:extLst>
          </p:cNvPr>
          <p:cNvSpPr txBox="1"/>
          <p:nvPr/>
        </p:nvSpPr>
        <p:spPr>
          <a:xfrm>
            <a:off x="3589866" y="1165361"/>
            <a:ext cx="58952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              Split Certificate Administration by DIP ID</a:t>
            </a:r>
            <a:endParaRPr lang="en-GB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27BC8-48FF-8380-7887-4AE2126C2BEB}"/>
              </a:ext>
            </a:extLst>
          </p:cNvPr>
          <p:cNvSpPr txBox="1"/>
          <p:nvPr/>
        </p:nvSpPr>
        <p:spPr>
          <a:xfrm>
            <a:off x="6595866" y="582536"/>
            <a:ext cx="767118" cy="27699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/>
              <a:t>Testing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FEA766-5A21-FE6C-5631-0A1E3182124A}"/>
              </a:ext>
            </a:extLst>
          </p:cNvPr>
          <p:cNvCxnSpPr>
            <a:cxnSpLocks/>
          </p:cNvCxnSpPr>
          <p:nvPr/>
        </p:nvCxnSpPr>
        <p:spPr>
          <a:xfrm>
            <a:off x="7004304" y="859535"/>
            <a:ext cx="0" cy="578454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00E5479-C4A3-D4EB-F836-CB3658ED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984" y="599541"/>
            <a:ext cx="368990" cy="368990"/>
          </a:xfrm>
          <a:prstGeom prst="rect">
            <a:avLst/>
          </a:prstGeom>
          <a:solidFill>
            <a:srgbClr val="0070C0"/>
          </a:solidFill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7895B7-7681-7A2B-2754-3A9A03A8F60F}"/>
              </a:ext>
            </a:extLst>
          </p:cNvPr>
          <p:cNvCxnSpPr>
            <a:cxnSpLocks/>
          </p:cNvCxnSpPr>
          <p:nvPr/>
        </p:nvCxnSpPr>
        <p:spPr>
          <a:xfrm>
            <a:off x="9549479" y="968531"/>
            <a:ext cx="0" cy="5841105"/>
          </a:xfrm>
          <a:prstGeom prst="line">
            <a:avLst/>
          </a:prstGeom>
          <a:ln w="762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A3D0750-55FF-DD49-D181-7D7A7B655C36}"/>
              </a:ext>
            </a:extLst>
          </p:cNvPr>
          <p:cNvSpPr txBox="1"/>
          <p:nvPr/>
        </p:nvSpPr>
        <p:spPr>
          <a:xfrm>
            <a:off x="3525479" y="2864494"/>
            <a:ext cx="6024000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   Bulk Message (Large messages) Replay / Requeue Capability </a:t>
            </a:r>
            <a:endParaRPr lang="en-GB" sz="105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CAD0D-96FC-73F0-511A-D7B0F9854262}"/>
              </a:ext>
            </a:extLst>
          </p:cNvPr>
          <p:cNvSpPr txBox="1"/>
          <p:nvPr/>
        </p:nvSpPr>
        <p:spPr>
          <a:xfrm>
            <a:off x="3589865" y="3276673"/>
            <a:ext cx="5895223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     DIP -</a:t>
            </a:r>
            <a:r>
              <a:rPr lang="en-GB" sz="1400" b="1" dirty="0"/>
              <a:t>Status Message Replay / Requeue Capability</a:t>
            </a:r>
            <a:endParaRPr lang="en-GB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F9DFA-2240-E0A0-F811-B3A32599D87B}"/>
              </a:ext>
            </a:extLst>
          </p:cNvPr>
          <p:cNvSpPr txBox="1"/>
          <p:nvPr/>
        </p:nvSpPr>
        <p:spPr>
          <a:xfrm>
            <a:off x="3608116" y="5060429"/>
            <a:ext cx="5756865" cy="338554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        </a:t>
            </a:r>
            <a:r>
              <a:rPr lang="en-GB" sz="1600" b="1" dirty="0"/>
              <a:t>Interface-Specific Archive Retention Policies</a:t>
            </a:r>
            <a:endParaRPr lang="en-GB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A8178-32A1-2F68-6B7F-064E01540C9E}"/>
              </a:ext>
            </a:extLst>
          </p:cNvPr>
          <p:cNvSpPr txBox="1"/>
          <p:nvPr/>
        </p:nvSpPr>
        <p:spPr>
          <a:xfrm>
            <a:off x="3525479" y="2016614"/>
            <a:ext cx="5954231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dirty="0"/>
              <a:t>Extend MDR Interface Opt-In/Opt-Out Capability to Standard MDR Roles</a:t>
            </a:r>
          </a:p>
        </p:txBody>
      </p:sp>
    </p:spTree>
    <p:extLst>
      <p:ext uri="{BB962C8B-B14F-4D97-AF65-F5344CB8AC3E}">
        <p14:creationId xmlns:p14="http://schemas.microsoft.com/office/powerpoint/2010/main" val="211701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8D952-113F-B226-AF16-4347A5D59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3B2A4F-5124-DB53-4ED4-06D730588452}"/>
              </a:ext>
            </a:extLst>
          </p:cNvPr>
          <p:cNvSpPr txBox="1">
            <a:spLocks/>
          </p:cNvSpPr>
          <p:nvPr/>
        </p:nvSpPr>
        <p:spPr>
          <a:xfrm>
            <a:off x="497940" y="294725"/>
            <a:ext cx="10855859" cy="39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December 2026 – March 2027 | </a:t>
            </a:r>
            <a:r>
              <a:rPr lang="en-GB" sz="2000" b="1" dirty="0"/>
              <a:t>Embed BAU and Operational Maturity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A9EC5-EF25-6208-F900-BFCCFE7C6A0A}"/>
              </a:ext>
            </a:extLst>
          </p:cNvPr>
          <p:cNvSpPr txBox="1"/>
          <p:nvPr/>
        </p:nvSpPr>
        <p:spPr>
          <a:xfrm>
            <a:off x="497939" y="882149"/>
            <a:ext cx="108558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/>
              <a:t>Focus</a:t>
            </a:r>
          </a:p>
          <a:p>
            <a:r>
              <a:rPr lang="en-GB" sz="1300" dirty="0"/>
              <a:t>Embed enduring DIP operational capabilities through improved governance, resilience, automation, security, and self-service administration.</a:t>
            </a:r>
          </a:p>
          <a:p>
            <a:endParaRPr lang="en-GB" sz="1300" b="1" dirty="0"/>
          </a:p>
          <a:p>
            <a:r>
              <a:rPr lang="en-GB" sz="1300" b="1" dirty="0"/>
              <a:t>Key themes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Operational maturity and service resilience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Enhanced governance, assurance, and security controls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Increased automation and self-service capability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Enabling enduring charging, onboarding, and cross-network integration </a:t>
            </a:r>
          </a:p>
          <a:p>
            <a:endParaRPr lang="en-GB" sz="1300" b="1" dirty="0"/>
          </a:p>
          <a:p>
            <a:r>
              <a:rPr lang="en-GB" sz="1300" b="1" dirty="0"/>
              <a:t>Key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Reduced operational risk and manual intervention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Improved platform observability, availability, and supportability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Stronger security and certificate management controls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Established foundations for enduring charging, reporting, and future market integration </a:t>
            </a:r>
          </a:p>
          <a:p>
            <a:endParaRPr lang="en-GB" sz="1300" b="1" dirty="0"/>
          </a:p>
          <a:p>
            <a:r>
              <a:rPr lang="en-GB" sz="1300" b="1" dirty="0"/>
              <a:t>Indicative areas of 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User administration enhancements, including MFA reset and DNO routing management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Enhanced message validation and recipient verification controls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err="1"/>
              <a:t>Healthcheck</a:t>
            </a:r>
            <a:r>
              <a:rPr lang="en-GB" sz="1300" dirty="0"/>
              <a:t> and operational monitoring capabilities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Strategic certificate lifecycle management and automated renewal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Manual retry release and operational recovery tooling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DIP charging, invoicing, and reporting capability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DTN/ElectraLink integration enablement and cross-network interoperability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Data retention optimisation and archive management enhancements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Certificate testing and onboarding support capability (IF-000)</a:t>
            </a:r>
          </a:p>
        </p:txBody>
      </p:sp>
    </p:spTree>
    <p:extLst>
      <p:ext uri="{BB962C8B-B14F-4D97-AF65-F5344CB8AC3E}">
        <p14:creationId xmlns:p14="http://schemas.microsoft.com/office/powerpoint/2010/main" val="149404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ECACE-DE56-D223-91A8-2035CA89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16FDAF33-DAD2-4272-AF1C-8900D4CDF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00716"/>
              </p:ext>
            </p:extLst>
          </p:nvPr>
        </p:nvGraphicFramePr>
        <p:xfrm>
          <a:off x="323933" y="248822"/>
          <a:ext cx="11380384" cy="64593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13627">
                  <a:extLst>
                    <a:ext uri="{9D8B030D-6E8A-4147-A177-3AD203B41FA5}">
                      <a16:colId xmlns:a16="http://schemas.microsoft.com/office/drawing/2014/main" val="2100669189"/>
                    </a:ext>
                  </a:extLst>
                </a:gridCol>
                <a:gridCol w="2962656">
                  <a:extLst>
                    <a:ext uri="{9D8B030D-6E8A-4147-A177-3AD203B41FA5}">
                      <a16:colId xmlns:a16="http://schemas.microsoft.com/office/drawing/2014/main" val="1594492279"/>
                    </a:ext>
                  </a:extLst>
                </a:gridCol>
                <a:gridCol w="2752344">
                  <a:extLst>
                    <a:ext uri="{9D8B030D-6E8A-4147-A177-3AD203B41FA5}">
                      <a16:colId xmlns:a16="http://schemas.microsoft.com/office/drawing/2014/main" val="176413737"/>
                    </a:ext>
                  </a:extLst>
                </a:gridCol>
                <a:gridCol w="2651757">
                  <a:extLst>
                    <a:ext uri="{9D8B030D-6E8A-4147-A177-3AD203B41FA5}">
                      <a16:colId xmlns:a16="http://schemas.microsoft.com/office/drawing/2014/main" val="1525891257"/>
                    </a:ext>
                  </a:extLst>
                </a:gridCol>
              </a:tblGrid>
              <a:tr h="33681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                    Themes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2027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273733"/>
                  </a:ext>
                </a:extLst>
              </a:tr>
              <a:tr h="374487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Quater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Q4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709700"/>
                  </a:ext>
                </a:extLst>
              </a:tr>
              <a:tr h="40364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MAR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263017"/>
                  </a:ext>
                </a:extLst>
              </a:tr>
              <a:tr h="1385027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DIP Portal &amp; User Experience Improvements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340005"/>
                  </a:ext>
                </a:extLst>
              </a:tr>
              <a:tr h="13528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Reporting, Data Access &amp; Inter-Code Alignment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34827"/>
                  </a:ext>
                </a:extLst>
              </a:tr>
              <a:tr h="104912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>
                          <a:solidFill>
                            <a:schemeClr val="tx1"/>
                          </a:solidFill>
                        </a:rPr>
                        <a:t>Infrastructure Resilience &amp; Technical Assurance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52446"/>
                  </a:ext>
                </a:extLst>
              </a:tr>
              <a:tr h="852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Operational Maturity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08248"/>
                  </a:ext>
                </a:extLst>
              </a:tr>
              <a:tr h="705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BAU Enablement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5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9284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3889FB-EF1B-13DB-75AB-AA4C9E7C6923}"/>
              </a:ext>
            </a:extLst>
          </p:cNvPr>
          <p:cNvSpPr txBox="1"/>
          <p:nvPr/>
        </p:nvSpPr>
        <p:spPr>
          <a:xfrm>
            <a:off x="3304793" y="5458494"/>
            <a:ext cx="5330734" cy="307777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   Manual release of interface-level retry messages</a:t>
            </a:r>
            <a:endParaRPr lang="en-GB" sz="14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F997E-31E8-755D-1AA0-95D885B20608}"/>
              </a:ext>
            </a:extLst>
          </p:cNvPr>
          <p:cNvSpPr txBox="1"/>
          <p:nvPr/>
        </p:nvSpPr>
        <p:spPr>
          <a:xfrm>
            <a:off x="3399036" y="1817868"/>
            <a:ext cx="536672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     DIP Manager access to update DNO routing table</a:t>
            </a:r>
            <a:endParaRPr lang="en-GB" sz="1400" b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2E8F6B-56B2-5D57-577D-F3DAE6A63825}"/>
              </a:ext>
            </a:extLst>
          </p:cNvPr>
          <p:cNvSpPr txBox="1"/>
          <p:nvPr/>
        </p:nvSpPr>
        <p:spPr>
          <a:xfrm>
            <a:off x="3390994" y="6239370"/>
            <a:ext cx="5314639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DIP calculation engine (standalone invoicing &amp; reporting)</a:t>
            </a:r>
            <a:endParaRPr lang="en-GB" sz="1400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ECB413-7441-C6C5-FD7D-76D92DDE1997}"/>
              </a:ext>
            </a:extLst>
          </p:cNvPr>
          <p:cNvSpPr txBox="1"/>
          <p:nvPr/>
        </p:nvSpPr>
        <p:spPr>
          <a:xfrm>
            <a:off x="3390994" y="4633729"/>
            <a:ext cx="533073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      </a:t>
            </a:r>
            <a:r>
              <a:rPr lang="en-US" sz="1400" b="1" err="1"/>
              <a:t>Healthcheck</a:t>
            </a:r>
            <a:r>
              <a:rPr lang="en-US" sz="1400" b="1"/>
              <a:t> endpoint for DIP availability</a:t>
            </a:r>
            <a:endParaRPr lang="en-GB" sz="1400" b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21BDAE-7A76-779B-ECFA-527DBEB155FB}"/>
              </a:ext>
            </a:extLst>
          </p:cNvPr>
          <p:cNvSpPr txBox="1"/>
          <p:nvPr/>
        </p:nvSpPr>
        <p:spPr>
          <a:xfrm>
            <a:off x="3408990" y="2841812"/>
            <a:ext cx="5374019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   DTN flow enablement (</a:t>
            </a:r>
            <a:r>
              <a:rPr lang="en-US" sz="1400" b="1" err="1"/>
              <a:t>ElectraLink</a:t>
            </a:r>
            <a:r>
              <a:rPr lang="en-US" sz="1400" b="1"/>
              <a:t> / DIP integration)</a:t>
            </a:r>
            <a:endParaRPr lang="en-GB" sz="14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3E272-D176-F19D-9FBD-783BCEE161A4}"/>
              </a:ext>
            </a:extLst>
          </p:cNvPr>
          <p:cNvSpPr txBox="1"/>
          <p:nvPr/>
        </p:nvSpPr>
        <p:spPr>
          <a:xfrm>
            <a:off x="5405079" y="549566"/>
            <a:ext cx="767118" cy="27699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/>
              <a:t>Testing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8D8EE-DE0A-86A3-D1A0-2D8095A1DEA5}"/>
              </a:ext>
            </a:extLst>
          </p:cNvPr>
          <p:cNvCxnSpPr>
            <a:cxnSpLocks/>
          </p:cNvCxnSpPr>
          <p:nvPr/>
        </p:nvCxnSpPr>
        <p:spPr>
          <a:xfrm>
            <a:off x="5779008" y="826565"/>
            <a:ext cx="0" cy="578454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B700AC34-97E2-39DE-5A26-CDBFAA2DA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743" y="425751"/>
            <a:ext cx="368990" cy="368990"/>
          </a:xfrm>
          <a:prstGeom prst="rect">
            <a:avLst/>
          </a:prstGeom>
          <a:solidFill>
            <a:srgbClr val="0070C0"/>
          </a:solidFill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4693A3-069D-D3E2-C1F5-B418A9880B6A}"/>
              </a:ext>
            </a:extLst>
          </p:cNvPr>
          <p:cNvCxnSpPr>
            <a:cxnSpLocks/>
          </p:cNvCxnSpPr>
          <p:nvPr/>
        </p:nvCxnSpPr>
        <p:spPr>
          <a:xfrm>
            <a:off x="8837238" y="794741"/>
            <a:ext cx="0" cy="5841105"/>
          </a:xfrm>
          <a:prstGeom prst="line">
            <a:avLst/>
          </a:prstGeom>
          <a:ln w="762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4FD489A-195C-16C6-7950-B07697C1247E}"/>
              </a:ext>
            </a:extLst>
          </p:cNvPr>
          <p:cNvSpPr txBox="1"/>
          <p:nvPr/>
        </p:nvSpPr>
        <p:spPr>
          <a:xfrm>
            <a:off x="3669953" y="2192901"/>
            <a:ext cx="50044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      Add stricter validation to Status Messages</a:t>
            </a:r>
            <a:endParaRPr lang="en-GB" sz="1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6C990-510B-7E67-9E44-7EBC3101DDA7}"/>
              </a:ext>
            </a:extLst>
          </p:cNvPr>
          <p:cNvSpPr txBox="1"/>
          <p:nvPr/>
        </p:nvSpPr>
        <p:spPr>
          <a:xfrm>
            <a:off x="3329711" y="4110584"/>
            <a:ext cx="541000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       Move message recipient validation into Swagger</a:t>
            </a:r>
            <a:endParaRPr lang="en-GB" sz="1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D16C5-E2DB-CA43-EB3C-C2723B25DD17}"/>
              </a:ext>
            </a:extLst>
          </p:cNvPr>
          <p:cNvSpPr txBox="1"/>
          <p:nvPr/>
        </p:nvSpPr>
        <p:spPr>
          <a:xfrm>
            <a:off x="3354764" y="1457527"/>
            <a:ext cx="531967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/>
              <a:t>         DIP User </a:t>
            </a:r>
            <a:r>
              <a:rPr lang="nn-NO" sz="1400" b="1" err="1"/>
              <a:t>Admin</a:t>
            </a:r>
            <a:r>
              <a:rPr lang="nn-NO" sz="1400" b="1"/>
              <a:t> MFA reset for </a:t>
            </a:r>
            <a:r>
              <a:rPr lang="nn-NO" sz="1400" b="1" err="1"/>
              <a:t>organisation</a:t>
            </a:r>
            <a:r>
              <a:rPr lang="nn-NO" sz="1400" b="1"/>
              <a:t> </a:t>
            </a:r>
            <a:r>
              <a:rPr lang="nn-NO" sz="1400" b="1" err="1"/>
              <a:t>users</a:t>
            </a:r>
            <a:endParaRPr lang="en-GB" sz="1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D5877-75E2-235C-0712-E10884D2D493}"/>
              </a:ext>
            </a:extLst>
          </p:cNvPr>
          <p:cNvSpPr txBox="1"/>
          <p:nvPr/>
        </p:nvSpPr>
        <p:spPr>
          <a:xfrm>
            <a:off x="3408990" y="3490723"/>
            <a:ext cx="522653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     IF-000 “Pipe Cleaning Channel” for certificate testing</a:t>
            </a:r>
            <a:endParaRPr lang="en-GB" sz="1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41B85-0748-3E28-35B2-9A464A878B2D}"/>
              </a:ext>
            </a:extLst>
          </p:cNvPr>
          <p:cNvSpPr txBox="1"/>
          <p:nvPr/>
        </p:nvSpPr>
        <p:spPr>
          <a:xfrm>
            <a:off x="3304793" y="5808483"/>
            <a:ext cx="5434927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/>
              <a:t>                           DIP Data Retention Reduction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28200-F1D5-88C2-1763-3B2B921DEF97}"/>
              </a:ext>
            </a:extLst>
          </p:cNvPr>
          <p:cNvSpPr txBox="1"/>
          <p:nvPr/>
        </p:nvSpPr>
        <p:spPr>
          <a:xfrm>
            <a:off x="3369348" y="5117746"/>
            <a:ext cx="5330734" cy="26161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Strategic Certificate Management &amp; Automated Renewal (GlobalSign / ACME)</a:t>
            </a:r>
          </a:p>
        </p:txBody>
      </p:sp>
    </p:spTree>
    <p:extLst>
      <p:ext uri="{BB962C8B-B14F-4D97-AF65-F5344CB8AC3E}">
        <p14:creationId xmlns:p14="http://schemas.microsoft.com/office/powerpoint/2010/main" val="37810811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lexon 2024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9008C"/>
      </a:accent1>
      <a:accent2>
        <a:srgbClr val="A4B3B7"/>
      </a:accent2>
      <a:accent3>
        <a:srgbClr val="DCF3E7"/>
      </a:accent3>
      <a:accent4>
        <a:srgbClr val="A0C4E9"/>
      </a:accent4>
      <a:accent5>
        <a:srgbClr val="E9E5E0"/>
      </a:accent5>
      <a:accent6>
        <a:srgbClr val="1B444B"/>
      </a:accent6>
      <a:hlink>
        <a:srgbClr val="9FC3E7"/>
      </a:hlink>
      <a:folHlink>
        <a:srgbClr val="0900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7222C05-36D5-4733-AFEA-0AC7B1F89F3F}" vid="{AADDE967-6AD7-4ECD-A5C7-2D84112E2EA0}"/>
    </a:ext>
  </a:extLst>
</a:theme>
</file>

<file path=ppt/theme/theme2.xml><?xml version="1.0" encoding="utf-8"?>
<a:theme xmlns:a="http://schemas.openxmlformats.org/drawingml/2006/main" name="2_Office Theme">
  <a:themeElements>
    <a:clrScheme name="Elexon 2024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9008C"/>
      </a:accent1>
      <a:accent2>
        <a:srgbClr val="A4B3B7"/>
      </a:accent2>
      <a:accent3>
        <a:srgbClr val="DCF3E7"/>
      </a:accent3>
      <a:accent4>
        <a:srgbClr val="A0C4E9"/>
      </a:accent4>
      <a:accent5>
        <a:srgbClr val="E9E5E0"/>
      </a:accent5>
      <a:accent6>
        <a:srgbClr val="1B444B"/>
      </a:accent6>
      <a:hlink>
        <a:srgbClr val="9FC3E7"/>
      </a:hlink>
      <a:folHlink>
        <a:srgbClr val="0900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3A7FB87-A18F-4599-8194-3B05545FC4AB}" vid="{43D3EC51-E91E-4DAD-B43F-A0A8EA704B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7b38fa7-cbdc-4959-a5a2-a75151a6b6fc" xsi:nil="true"/>
    <_ip_UnifiedCompliancePolicyUIAction xmlns="http://schemas.microsoft.com/sharepoint/v3" xsi:nil="true"/>
    <Submitted xmlns="07b38fa7-cbdc-4959-a5a2-a75151a6b6fc" xsi:nil="true"/>
    <Draftedby xmlns="07b38fa7-cbdc-4959-a5a2-a75151a6b6fc">
      <UserInfo>
        <DisplayName/>
        <AccountId xsi:nil="true"/>
        <AccountType/>
      </UserInfo>
    </Draftedby>
    <Status xmlns="07b38fa7-cbdc-4959-a5a2-a75151a6b6fc" xsi:nil="true"/>
    <Reviewedby xmlns="07b38fa7-cbdc-4959-a5a2-a75151a6b6fc">
      <UserInfo>
        <DisplayName/>
        <AccountId xsi:nil="true"/>
        <AccountType/>
      </UserInfo>
    </Reviewedby>
    <Stage xmlns="07b38fa7-cbdc-4959-a5a2-a75151a6b6fc" xsi:nil="true"/>
    <_ip_UnifiedCompliancePolicyProperties xmlns="http://schemas.microsoft.com/sharepoint/v3" xsi:nil="true"/>
    <TemplateType xmlns="07b38fa7-cbdc-4959-a5a2-a75151a6b6fc" xsi:nil="true"/>
    <PriorityScore xmlns="07b38fa7-cbdc-4959-a5a2-a75151a6b6fc" xsi:nil="true"/>
    <lcf76f155ced4ddcb4097134ff3c332f xmlns="07b38fa7-cbdc-4959-a5a2-a75151a6b6fc">
      <Terms xmlns="http://schemas.microsoft.com/office/infopath/2007/PartnerControls"/>
    </lcf76f155ced4ddcb4097134ff3c332f>
    <TaxCatchAll xmlns="1c3c7a99-e544-4802-8c86-b1b8b870ed9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01C2A53C4D445A51C75B41A49F876" ma:contentTypeVersion="28" ma:contentTypeDescription="Create a new document." ma:contentTypeScope="" ma:versionID="1778c5da5b24d32f648f1a4bc87c3587">
  <xsd:schema xmlns:xsd="http://www.w3.org/2001/XMLSchema" xmlns:xs="http://www.w3.org/2001/XMLSchema" xmlns:p="http://schemas.microsoft.com/office/2006/metadata/properties" xmlns:ns1="http://schemas.microsoft.com/sharepoint/v3" xmlns:ns2="07b38fa7-cbdc-4959-a5a2-a75151a6b6fc" xmlns:ns3="1c3c7a99-e544-4802-8c86-b1b8b870ed9e" targetNamespace="http://schemas.microsoft.com/office/2006/metadata/properties" ma:root="true" ma:fieldsID="527378e946d3701fb9f437daab380852" ns1:_="" ns2:_="" ns3:_="">
    <xsd:import namespace="http://schemas.microsoft.com/sharepoint/v3"/>
    <xsd:import namespace="07b38fa7-cbdc-4959-a5a2-a75151a6b6fc"/>
    <xsd:import namespace="1c3c7a99-e544-4802-8c86-b1b8b870ed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Stage" minOccurs="0"/>
                <xsd:element ref="ns2:TemplateType" minOccurs="0"/>
                <xsd:element ref="ns2:Submitted" minOccurs="0"/>
                <xsd:element ref="ns2:Draftedby" minOccurs="0"/>
                <xsd:element ref="ns2:Reviewedby" minOccurs="0"/>
                <xsd:element ref="ns2:MediaServiceBillingMetadata" minOccurs="0"/>
                <xsd:element ref="ns2:_Flow_SignoffStatus" minOccurs="0"/>
                <xsd:element ref="ns2:Status" minOccurs="0"/>
                <xsd:element ref="ns2:PriorityScor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38fa7-cbdc-4959-a5a2-a75151a6b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36ac460-1b41-4d49-ae05-51d014f575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tage" ma:index="24" nillable="true" ma:displayName="Stage" ma:description="Progression Stage within the DIP change process" ma:format="Dropdown" ma:internalName="Stage">
      <xsd:simpleType>
        <xsd:restriction base="dms:Choice">
          <xsd:enumeration value="1. Submission"/>
          <xsd:enumeration value="2. Initial Assessment"/>
          <xsd:enumeration value="3. Further Assessment"/>
          <xsd:enumeration value="4. Final Assessment"/>
          <xsd:enumeration value="5. Implementation"/>
        </xsd:restriction>
      </xsd:simpleType>
    </xsd:element>
    <xsd:element name="TemplateType" ma:index="25" nillable="true" ma:displayName="Template Type" ma:description="Template type" ma:format="Dropdown" ma:internalName="TemplateType">
      <xsd:simpleType>
        <xsd:restriction base="dms:Choice">
          <xsd:enumeration value="Report"/>
          <xsd:enumeration value="Workgroup Documents"/>
          <xsd:enumeration value="Decision Slides"/>
          <xsd:enumeration value="Impact Assessment"/>
        </xsd:restriction>
      </xsd:simpleType>
    </xsd:element>
    <xsd:element name="Submitted" ma:index="26" nillable="true" ma:displayName="Submitted" ma:description="Date submitted" ma:format="DateOnly" ma:internalName="Submitted">
      <xsd:simpleType>
        <xsd:restriction base="dms:DateTime"/>
      </xsd:simpleType>
    </xsd:element>
    <xsd:element name="Draftedby" ma:index="27" nillable="true" ma:displayName="Drafted by" ma:format="Dropdown" ma:list="UserInfo" ma:SharePointGroup="0" ma:internalName="Draf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edby" ma:index="28" nillable="true" ma:displayName="Reviewed by" ma:format="Dropdown" ma:list="UserInfo" ma:SharePointGroup="0" ma:internalName="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_Flow_SignoffStatus" ma:index="30" nillable="true" ma:displayName="Sign-off status" ma:internalName="_x0024_Resources_x003a_core_x002c_Signoff_Status">
      <xsd:simpleType>
        <xsd:restriction base="dms:Text"/>
      </xsd:simpleType>
    </xsd:element>
    <xsd:element name="Status" ma:index="31" nillable="true" ma:displayName="Status" ma:format="Dropdown" ma:internalName="Status">
      <xsd:simpleType>
        <xsd:restriction base="dms:Choice">
          <xsd:enumeration value="Active"/>
          <xsd:enumeration value="Closed"/>
        </xsd:restriction>
      </xsd:simpleType>
    </xsd:element>
    <xsd:element name="PriorityScore" ma:index="32" nillable="true" ma:displayName="Priority Score" ma:format="Dropdown" ma:internalName="PriorityScore">
      <xsd:simpleType>
        <xsd:restriction base="dms:Choice">
          <xsd:enumeration value="Very Low / Negative impact or high risk / major effort required"/>
          <xsd:enumeration value="Low benefit or high complexity"/>
          <xsd:enumeration value="Moderate benefit / manageable effort"/>
          <xsd:enumeration value="Strong benefit / relatively low effort"/>
          <xsd:enumeration value="Very High benefit / minimal effort / strategically critic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c7a99-e544-4802-8c86-b1b8b870ed9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2a5f1d4-2cd7-46ac-a971-4e27e8ee5b6b}" ma:internalName="TaxCatchAll" ma:showField="CatchAllData" ma:web="1c3c7a99-e544-4802-8c86-b1b8b870ed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AA4216-1156-48CC-8AB9-8FDAB3A8B7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235696-B43C-4BA1-9E12-8581AC9EAFB0}">
  <ds:schemaRefs>
    <ds:schemaRef ds:uri="http://purl.org/dc/dcmitype/"/>
    <ds:schemaRef ds:uri="1c3c7a99-e544-4802-8c86-b1b8b870ed9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07b38fa7-cbdc-4959-a5a2-a75151a6b6fc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2069E2C-025E-45E6-9162-3D91FB61B602}">
  <ds:schemaRefs>
    <ds:schemaRef ds:uri="07b38fa7-cbdc-4959-a5a2-a75151a6b6fc"/>
    <ds:schemaRef ds:uri="1c3c7a99-e544-4802-8c86-b1b8b870ed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c7e30fc-0d1a-42ec-a047-a6153d299573}" enabled="1" method="Privileged" siteId="{1a235385-5d29-40e1-96fd-bc5ec270636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1781</Words>
  <Application>Microsoft Office PowerPoint</Application>
  <PresentationFormat>Widescreen</PresentationFormat>
  <Paragraphs>280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2_Office Theme</vt:lpstr>
      <vt:lpstr>DIP System Change Roadmap     (April 2026 – March 2027)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ELEXON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Ayi Edet</dc:creator>
  <cp:lastModifiedBy>Ayi Edet</cp:lastModifiedBy>
  <cp:revision>4</cp:revision>
  <dcterms:created xsi:type="dcterms:W3CDTF">2025-12-01T14:37:15Z</dcterms:created>
  <dcterms:modified xsi:type="dcterms:W3CDTF">2026-06-25T10:20:30Z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Theme:10\1_Office Theme:11</vt:lpwstr>
  </property>
  <property fmtid="{D5CDD505-2E9C-101B-9397-08002B2CF9AE}" pid="3" name="ClassificationContentMarkingFooterText">
    <vt:lpwstr>Public</vt:lpwstr>
  </property>
  <property fmtid="{D5CDD505-2E9C-101B-9397-08002B2CF9AE}" pid="4" name="ClassificationContentMarkingHeaderLocations">
    <vt:lpwstr>Office Theme:9\1_Office Theme:10</vt:lpwstr>
  </property>
  <property fmtid="{D5CDD505-2E9C-101B-9397-08002B2CF9AE}" pid="5" name="ClassificationContentMarkingHeaderText">
    <vt:lpwstr>Public</vt:lpwstr>
  </property>
  <property fmtid="{D5CDD505-2E9C-101B-9397-08002B2CF9AE}" pid="6" name="ContentTypeId">
    <vt:lpwstr>0x01010099301C2A53C4D445A51C75B41A49F876</vt:lpwstr>
  </property>
  <property fmtid="{D5CDD505-2E9C-101B-9397-08002B2CF9AE}" pid="7" name="MediaServiceImageTags">
    <vt:lpwstr/>
  </property>
</Properties>
</file>